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7"/>
  </p:notesMasterIdLst>
  <p:sldIdLst>
    <p:sldId id="256" r:id="rId2"/>
    <p:sldId id="310" r:id="rId3"/>
    <p:sldId id="259" r:id="rId4"/>
    <p:sldId id="260" r:id="rId5"/>
    <p:sldId id="261" r:id="rId6"/>
    <p:sldId id="262" r:id="rId7"/>
    <p:sldId id="263" r:id="rId8"/>
    <p:sldId id="264" r:id="rId9"/>
    <p:sldId id="289" r:id="rId10"/>
    <p:sldId id="290" r:id="rId11"/>
    <p:sldId id="291" r:id="rId12"/>
    <p:sldId id="266" r:id="rId13"/>
    <p:sldId id="267" r:id="rId14"/>
    <p:sldId id="268" r:id="rId15"/>
    <p:sldId id="269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413" r:id="rId28"/>
    <p:sldId id="417" r:id="rId29"/>
    <p:sldId id="416" r:id="rId30"/>
    <p:sldId id="450" r:id="rId31"/>
    <p:sldId id="451" r:id="rId32"/>
    <p:sldId id="283" r:id="rId33"/>
    <p:sldId id="258" r:id="rId34"/>
    <p:sldId id="292" r:id="rId35"/>
    <p:sldId id="285" r:id="rId36"/>
    <p:sldId id="293" r:id="rId37"/>
    <p:sldId id="294" r:id="rId38"/>
    <p:sldId id="295" r:id="rId39"/>
    <p:sldId id="296" r:id="rId40"/>
    <p:sldId id="297" r:id="rId41"/>
    <p:sldId id="265" r:id="rId42"/>
    <p:sldId id="298" r:id="rId43"/>
    <p:sldId id="299" r:id="rId44"/>
    <p:sldId id="271" r:id="rId45"/>
    <p:sldId id="300" r:id="rId46"/>
    <p:sldId id="1330" r:id="rId47"/>
    <p:sldId id="1332" r:id="rId48"/>
    <p:sldId id="1333" r:id="rId49"/>
    <p:sldId id="270" r:id="rId50"/>
    <p:sldId id="1334" r:id="rId51"/>
    <p:sldId id="1335" r:id="rId52"/>
    <p:sldId id="1336" r:id="rId53"/>
    <p:sldId id="1337" r:id="rId54"/>
    <p:sldId id="1338" r:id="rId55"/>
    <p:sldId id="1339" r:id="rId56"/>
    <p:sldId id="1340" r:id="rId57"/>
    <p:sldId id="1341" r:id="rId58"/>
    <p:sldId id="1342" r:id="rId59"/>
    <p:sldId id="309" r:id="rId60"/>
    <p:sldId id="1343" r:id="rId61"/>
    <p:sldId id="1344" r:id="rId62"/>
    <p:sldId id="354" r:id="rId63"/>
    <p:sldId id="1345" r:id="rId64"/>
    <p:sldId id="355" r:id="rId65"/>
    <p:sldId id="356" r:id="rId66"/>
    <p:sldId id="357" r:id="rId67"/>
    <p:sldId id="1346" r:id="rId68"/>
    <p:sldId id="326" r:id="rId69"/>
    <p:sldId id="327" r:id="rId70"/>
    <p:sldId id="328" r:id="rId71"/>
    <p:sldId id="329" r:id="rId72"/>
    <p:sldId id="330" r:id="rId73"/>
    <p:sldId id="1327" r:id="rId74"/>
    <p:sldId id="1328" r:id="rId75"/>
    <p:sldId id="1290" r:id="rId76"/>
    <p:sldId id="1313" r:id="rId77"/>
    <p:sldId id="1314" r:id="rId78"/>
    <p:sldId id="1315" r:id="rId79"/>
    <p:sldId id="1316" r:id="rId80"/>
    <p:sldId id="1307" r:id="rId81"/>
    <p:sldId id="1296" r:id="rId82"/>
    <p:sldId id="1309" r:id="rId83"/>
    <p:sldId id="1310" r:id="rId84"/>
    <p:sldId id="1311" r:id="rId85"/>
    <p:sldId id="1325" r:id="rId86"/>
    <p:sldId id="331" r:id="rId87"/>
    <p:sldId id="1317" r:id="rId88"/>
    <p:sldId id="1318" r:id="rId89"/>
    <p:sldId id="1319" r:id="rId90"/>
    <p:sldId id="1320" r:id="rId91"/>
    <p:sldId id="1321" r:id="rId92"/>
    <p:sldId id="1322" r:id="rId93"/>
    <p:sldId id="1323" r:id="rId94"/>
    <p:sldId id="1324" r:id="rId95"/>
    <p:sldId id="332" r:id="rId96"/>
    <p:sldId id="333" r:id="rId97"/>
    <p:sldId id="334" r:id="rId98"/>
    <p:sldId id="335" r:id="rId99"/>
    <p:sldId id="1326" r:id="rId100"/>
    <p:sldId id="1329" r:id="rId101"/>
    <p:sldId id="337" r:id="rId102"/>
    <p:sldId id="338" r:id="rId103"/>
    <p:sldId id="339" r:id="rId104"/>
    <p:sldId id="340" r:id="rId105"/>
    <p:sldId id="336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1C5A19FD-14B4-AF43-9665-C4F0719B593D}">
          <p14:sldIdLst>
            <p14:sldId id="256"/>
            <p14:sldId id="310"/>
          </p14:sldIdLst>
        </p14:section>
        <p14:section name="Introduction" id="{36971D5E-BB9A-1F4C-B889-52A0F4283D45}">
          <p14:sldIdLst>
            <p14:sldId id="259"/>
            <p14:sldId id="260"/>
            <p14:sldId id="261"/>
            <p14:sldId id="262"/>
          </p14:sldIdLst>
        </p14:section>
        <p14:section name="Vector Representations" id="{38D5D737-03C6-9E45-A140-F2A3FEF563E5}">
          <p14:sldIdLst>
            <p14:sldId id="263"/>
            <p14:sldId id="264"/>
            <p14:sldId id="289"/>
            <p14:sldId id="290"/>
            <p14:sldId id="291"/>
            <p14:sldId id="266"/>
            <p14:sldId id="267"/>
            <p14:sldId id="268"/>
            <p14:sldId id="269"/>
          </p14:sldIdLst>
        </p14:section>
        <p14:section name="Word2Vec" id="{45695083-921A-9547-BE17-EAD92BFB5BCE}">
          <p14:sldIdLst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GloVe" id="{04147E06-E924-2546-BA81-2645DDB7C65D}">
          <p14:sldIdLst>
            <p14:sldId id="413"/>
            <p14:sldId id="417"/>
            <p14:sldId id="416"/>
            <p14:sldId id="450"/>
            <p14:sldId id="451"/>
            <p14:sldId id="283"/>
          </p14:sldIdLst>
        </p14:section>
        <p14:section name="Language Modeling" id="{6F6A861C-EA2D-274D-AC84-892C51E5FE99}">
          <p14:sldIdLst>
            <p14:sldId id="258"/>
            <p14:sldId id="292"/>
            <p14:sldId id="285"/>
            <p14:sldId id="293"/>
            <p14:sldId id="294"/>
          </p14:sldIdLst>
        </p14:section>
        <p14:section name="Recurrent Neural Network" id="{D20E7078-97A4-7341-A3AF-1D85895BDCC0}">
          <p14:sldIdLst>
            <p14:sldId id="295"/>
            <p14:sldId id="296"/>
            <p14:sldId id="297"/>
            <p14:sldId id="265"/>
            <p14:sldId id="298"/>
            <p14:sldId id="299"/>
            <p14:sldId id="271"/>
            <p14:sldId id="300"/>
            <p14:sldId id="1330"/>
            <p14:sldId id="1332"/>
            <p14:sldId id="1333"/>
            <p14:sldId id="270"/>
            <p14:sldId id="1334"/>
            <p14:sldId id="1335"/>
            <p14:sldId id="1336"/>
            <p14:sldId id="1337"/>
            <p14:sldId id="1338"/>
            <p14:sldId id="1339"/>
            <p14:sldId id="1340"/>
            <p14:sldId id="1341"/>
            <p14:sldId id="1342"/>
            <p14:sldId id="309"/>
            <p14:sldId id="1343"/>
            <p14:sldId id="1344"/>
            <p14:sldId id="354"/>
            <p14:sldId id="1345"/>
            <p14:sldId id="355"/>
            <p14:sldId id="356"/>
            <p14:sldId id="357"/>
            <p14:sldId id="1346"/>
          </p14:sldIdLst>
        </p14:section>
        <p14:section name="ELMo" id="{88A174E3-B7B4-0C4B-8DE1-81B0F30B539D}">
          <p14:sldIdLst>
            <p14:sldId id="326"/>
            <p14:sldId id="327"/>
            <p14:sldId id="328"/>
            <p14:sldId id="329"/>
            <p14:sldId id="330"/>
            <p14:sldId id="1327"/>
          </p14:sldIdLst>
        </p14:section>
        <p14:section name="Attention for NLP" id="{F9ADF46C-86B9-C048-AB40-62B7EEC24DCD}">
          <p14:sldIdLst>
            <p14:sldId id="1328"/>
            <p14:sldId id="1290"/>
            <p14:sldId id="1313"/>
            <p14:sldId id="1314"/>
            <p14:sldId id="1315"/>
            <p14:sldId id="1316"/>
            <p14:sldId id="1307"/>
            <p14:sldId id="1296"/>
            <p14:sldId id="1309"/>
            <p14:sldId id="1310"/>
            <p14:sldId id="1311"/>
            <p14:sldId id="1325"/>
          </p14:sldIdLst>
        </p14:section>
        <p14:section name="BERT" id="{5A146D9C-920E-CD48-B9B2-C6AABCC4D037}">
          <p14:sldIdLst>
            <p14:sldId id="331"/>
            <p14:sldId id="1317"/>
            <p14:sldId id="1318"/>
            <p14:sldId id="1319"/>
            <p14:sldId id="1320"/>
            <p14:sldId id="1321"/>
            <p14:sldId id="1322"/>
            <p14:sldId id="1323"/>
            <p14:sldId id="1324"/>
            <p14:sldId id="332"/>
            <p14:sldId id="333"/>
            <p14:sldId id="334"/>
            <p14:sldId id="335"/>
            <p14:sldId id="1326"/>
            <p14:sldId id="1329"/>
          </p14:sldIdLst>
        </p14:section>
        <p14:section name="OpenAI GPT" id="{36943BA5-BF8C-BB49-9EB9-DF3BA0078395}">
          <p14:sldIdLst>
            <p14:sldId id="337"/>
            <p14:sldId id="338"/>
            <p14:sldId id="339"/>
            <p14:sldId id="340"/>
          </p14:sldIdLst>
        </p14:section>
        <p14:section name="More" id="{94C3770A-13E3-434B-9AD6-6AEB0FFE3BC9}">
          <p14:sldIdLst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gelis hristidis" initials="v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94"/>
  </p:normalViewPr>
  <p:slideViewPr>
    <p:cSldViewPr snapToGrid="0" snapToObjects="1">
      <p:cViewPr varScale="1">
        <p:scale>
          <a:sx n="99" d="100"/>
          <a:sy n="99" d="100"/>
        </p:scale>
        <p:origin x="9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commentAuthors" Target="comment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ish Shrivastava" userId="711b0c46-b22b-43cd-928b-bddfc60b69d5" providerId="ADAL" clId="{75098A00-C52A-40EA-BB48-F1E177E75FEB}"/>
    <pc:docChg chg="modSld">
      <pc:chgData name="Manish Shrivastava" userId="711b0c46-b22b-43cd-928b-bddfc60b69d5" providerId="ADAL" clId="{75098A00-C52A-40EA-BB48-F1E177E75FEB}" dt="2023-04-02T11:15:35.188" v="5" actId="729"/>
      <pc:docMkLst>
        <pc:docMk/>
      </pc:docMkLst>
      <pc:sldChg chg="mod modShow">
        <pc:chgData name="Manish Shrivastava" userId="711b0c46-b22b-43cd-928b-bddfc60b69d5" providerId="ADAL" clId="{75098A00-C52A-40EA-BB48-F1E177E75FEB}" dt="2023-04-02T11:14:59.729" v="0" actId="729"/>
        <pc:sldMkLst>
          <pc:docMk/>
          <pc:sldMk cId="606570616" sldId="263"/>
        </pc:sldMkLst>
      </pc:sldChg>
      <pc:sldChg chg="mod modShow">
        <pc:chgData name="Manish Shrivastava" userId="711b0c46-b22b-43cd-928b-bddfc60b69d5" providerId="ADAL" clId="{75098A00-C52A-40EA-BB48-F1E177E75FEB}" dt="2023-04-02T11:14:59.729" v="0" actId="729"/>
        <pc:sldMkLst>
          <pc:docMk/>
          <pc:sldMk cId="1965757812" sldId="264"/>
        </pc:sldMkLst>
      </pc:sldChg>
      <pc:sldChg chg="mod modShow">
        <pc:chgData name="Manish Shrivastava" userId="711b0c46-b22b-43cd-928b-bddfc60b69d5" providerId="ADAL" clId="{75098A00-C52A-40EA-BB48-F1E177E75FEB}" dt="2023-04-02T11:14:59.729" v="0" actId="729"/>
        <pc:sldMkLst>
          <pc:docMk/>
          <pc:sldMk cId="3894690005" sldId="266"/>
        </pc:sldMkLst>
      </pc:sldChg>
      <pc:sldChg chg="mod modShow">
        <pc:chgData name="Manish Shrivastava" userId="711b0c46-b22b-43cd-928b-bddfc60b69d5" providerId="ADAL" clId="{75098A00-C52A-40EA-BB48-F1E177E75FEB}" dt="2023-04-02T11:14:59.729" v="0" actId="729"/>
        <pc:sldMkLst>
          <pc:docMk/>
          <pc:sldMk cId="1415700836" sldId="267"/>
        </pc:sldMkLst>
      </pc:sldChg>
      <pc:sldChg chg="mod modShow">
        <pc:chgData name="Manish Shrivastava" userId="711b0c46-b22b-43cd-928b-bddfc60b69d5" providerId="ADAL" clId="{75098A00-C52A-40EA-BB48-F1E177E75FEB}" dt="2023-04-02T11:14:59.729" v="0" actId="729"/>
        <pc:sldMkLst>
          <pc:docMk/>
          <pc:sldMk cId="4148979943" sldId="268"/>
        </pc:sldMkLst>
      </pc:sldChg>
      <pc:sldChg chg="mod modShow">
        <pc:chgData name="Manish Shrivastava" userId="711b0c46-b22b-43cd-928b-bddfc60b69d5" providerId="ADAL" clId="{75098A00-C52A-40EA-BB48-F1E177E75FEB}" dt="2023-04-02T11:14:59.729" v="0" actId="729"/>
        <pc:sldMkLst>
          <pc:docMk/>
          <pc:sldMk cId="537865756" sldId="269"/>
        </pc:sldMkLst>
      </pc:sldChg>
      <pc:sldChg chg="mod modShow">
        <pc:chgData name="Manish Shrivastava" userId="711b0c46-b22b-43cd-928b-bddfc60b69d5" providerId="ADAL" clId="{75098A00-C52A-40EA-BB48-F1E177E75FEB}" dt="2023-04-02T11:15:12.841" v="2" actId="729"/>
        <pc:sldMkLst>
          <pc:docMk/>
          <pc:sldMk cId="1614393174" sldId="272"/>
        </pc:sldMkLst>
      </pc:sldChg>
      <pc:sldChg chg="mod modShow">
        <pc:chgData name="Manish Shrivastava" userId="711b0c46-b22b-43cd-928b-bddfc60b69d5" providerId="ADAL" clId="{75098A00-C52A-40EA-BB48-F1E177E75FEB}" dt="2023-04-02T11:15:12.841" v="2" actId="729"/>
        <pc:sldMkLst>
          <pc:docMk/>
          <pc:sldMk cId="1707888975" sldId="273"/>
        </pc:sldMkLst>
      </pc:sldChg>
      <pc:sldChg chg="mod modShow">
        <pc:chgData name="Manish Shrivastava" userId="711b0c46-b22b-43cd-928b-bddfc60b69d5" providerId="ADAL" clId="{75098A00-C52A-40EA-BB48-F1E177E75FEB}" dt="2023-04-02T11:15:12.841" v="2" actId="729"/>
        <pc:sldMkLst>
          <pc:docMk/>
          <pc:sldMk cId="3577810836" sldId="274"/>
        </pc:sldMkLst>
      </pc:sldChg>
      <pc:sldChg chg="mod modShow">
        <pc:chgData name="Manish Shrivastava" userId="711b0c46-b22b-43cd-928b-bddfc60b69d5" providerId="ADAL" clId="{75098A00-C52A-40EA-BB48-F1E177E75FEB}" dt="2023-04-02T11:15:12.841" v="2" actId="729"/>
        <pc:sldMkLst>
          <pc:docMk/>
          <pc:sldMk cId="1649792898" sldId="275"/>
        </pc:sldMkLst>
      </pc:sldChg>
      <pc:sldChg chg="mod modShow">
        <pc:chgData name="Manish Shrivastava" userId="711b0c46-b22b-43cd-928b-bddfc60b69d5" providerId="ADAL" clId="{75098A00-C52A-40EA-BB48-F1E177E75FEB}" dt="2023-04-02T11:15:12.841" v="2" actId="729"/>
        <pc:sldMkLst>
          <pc:docMk/>
          <pc:sldMk cId="1427144711" sldId="276"/>
        </pc:sldMkLst>
      </pc:sldChg>
      <pc:sldChg chg="mod modShow">
        <pc:chgData name="Manish Shrivastava" userId="711b0c46-b22b-43cd-928b-bddfc60b69d5" providerId="ADAL" clId="{75098A00-C52A-40EA-BB48-F1E177E75FEB}" dt="2023-04-02T11:15:12.841" v="2" actId="729"/>
        <pc:sldMkLst>
          <pc:docMk/>
          <pc:sldMk cId="2449310293" sldId="277"/>
        </pc:sldMkLst>
      </pc:sldChg>
      <pc:sldChg chg="mod modShow">
        <pc:chgData name="Manish Shrivastava" userId="711b0c46-b22b-43cd-928b-bddfc60b69d5" providerId="ADAL" clId="{75098A00-C52A-40EA-BB48-F1E177E75FEB}" dt="2023-04-02T11:15:12.841" v="2" actId="729"/>
        <pc:sldMkLst>
          <pc:docMk/>
          <pc:sldMk cId="853469677" sldId="278"/>
        </pc:sldMkLst>
      </pc:sldChg>
      <pc:sldChg chg="mod modShow">
        <pc:chgData name="Manish Shrivastava" userId="711b0c46-b22b-43cd-928b-bddfc60b69d5" providerId="ADAL" clId="{75098A00-C52A-40EA-BB48-F1E177E75FEB}" dt="2023-04-02T11:15:12.841" v="2" actId="729"/>
        <pc:sldMkLst>
          <pc:docMk/>
          <pc:sldMk cId="2709938371" sldId="279"/>
        </pc:sldMkLst>
      </pc:sldChg>
      <pc:sldChg chg="mod modShow">
        <pc:chgData name="Manish Shrivastava" userId="711b0c46-b22b-43cd-928b-bddfc60b69d5" providerId="ADAL" clId="{75098A00-C52A-40EA-BB48-F1E177E75FEB}" dt="2023-04-02T11:15:12.841" v="2" actId="729"/>
        <pc:sldMkLst>
          <pc:docMk/>
          <pc:sldMk cId="394436174" sldId="280"/>
        </pc:sldMkLst>
      </pc:sldChg>
      <pc:sldChg chg="mod modShow">
        <pc:chgData name="Manish Shrivastava" userId="711b0c46-b22b-43cd-928b-bddfc60b69d5" providerId="ADAL" clId="{75098A00-C52A-40EA-BB48-F1E177E75FEB}" dt="2023-04-02T11:15:12.841" v="2" actId="729"/>
        <pc:sldMkLst>
          <pc:docMk/>
          <pc:sldMk cId="4219316490" sldId="281"/>
        </pc:sldMkLst>
      </pc:sldChg>
      <pc:sldChg chg="mod modShow">
        <pc:chgData name="Manish Shrivastava" userId="711b0c46-b22b-43cd-928b-bddfc60b69d5" providerId="ADAL" clId="{75098A00-C52A-40EA-BB48-F1E177E75FEB}" dt="2023-04-02T11:15:12.841" v="2" actId="729"/>
        <pc:sldMkLst>
          <pc:docMk/>
          <pc:sldMk cId="1184772757" sldId="282"/>
        </pc:sldMkLst>
      </pc:sldChg>
      <pc:sldChg chg="mod modShow">
        <pc:chgData name="Manish Shrivastava" userId="711b0c46-b22b-43cd-928b-bddfc60b69d5" providerId="ADAL" clId="{75098A00-C52A-40EA-BB48-F1E177E75FEB}" dt="2023-04-02T11:14:59.729" v="0" actId="729"/>
        <pc:sldMkLst>
          <pc:docMk/>
          <pc:sldMk cId="849451437" sldId="289"/>
        </pc:sldMkLst>
      </pc:sldChg>
      <pc:sldChg chg="mod modShow">
        <pc:chgData name="Manish Shrivastava" userId="711b0c46-b22b-43cd-928b-bddfc60b69d5" providerId="ADAL" clId="{75098A00-C52A-40EA-BB48-F1E177E75FEB}" dt="2023-04-02T11:14:59.729" v="0" actId="729"/>
        <pc:sldMkLst>
          <pc:docMk/>
          <pc:sldMk cId="783091315" sldId="290"/>
        </pc:sldMkLst>
      </pc:sldChg>
      <pc:sldChg chg="mod modShow">
        <pc:chgData name="Manish Shrivastava" userId="711b0c46-b22b-43cd-928b-bddfc60b69d5" providerId="ADAL" clId="{75098A00-C52A-40EA-BB48-F1E177E75FEB}" dt="2023-04-02T11:14:59.729" v="0" actId="729"/>
        <pc:sldMkLst>
          <pc:docMk/>
          <pc:sldMk cId="190027205" sldId="291"/>
        </pc:sldMkLst>
      </pc:sldChg>
      <pc:sldChg chg="mod modShow">
        <pc:chgData name="Manish Shrivastava" userId="711b0c46-b22b-43cd-928b-bddfc60b69d5" providerId="ADAL" clId="{75098A00-C52A-40EA-BB48-F1E177E75FEB}" dt="2023-04-02T11:15:35.188" v="5" actId="729"/>
        <pc:sldMkLst>
          <pc:docMk/>
          <pc:sldMk cId="3503767749" sldId="337"/>
        </pc:sldMkLst>
      </pc:sldChg>
      <pc:sldChg chg="mod modShow">
        <pc:chgData name="Manish Shrivastava" userId="711b0c46-b22b-43cd-928b-bddfc60b69d5" providerId="ADAL" clId="{75098A00-C52A-40EA-BB48-F1E177E75FEB}" dt="2023-04-02T11:15:35.188" v="5" actId="729"/>
        <pc:sldMkLst>
          <pc:docMk/>
          <pc:sldMk cId="2004138680" sldId="338"/>
        </pc:sldMkLst>
      </pc:sldChg>
      <pc:sldChg chg="mod modShow">
        <pc:chgData name="Manish Shrivastava" userId="711b0c46-b22b-43cd-928b-bddfc60b69d5" providerId="ADAL" clId="{75098A00-C52A-40EA-BB48-F1E177E75FEB}" dt="2023-04-02T11:15:35.188" v="5" actId="729"/>
        <pc:sldMkLst>
          <pc:docMk/>
          <pc:sldMk cId="1138088128" sldId="339"/>
        </pc:sldMkLst>
      </pc:sldChg>
      <pc:sldChg chg="mod modShow">
        <pc:chgData name="Manish Shrivastava" userId="711b0c46-b22b-43cd-928b-bddfc60b69d5" providerId="ADAL" clId="{75098A00-C52A-40EA-BB48-F1E177E75FEB}" dt="2023-04-02T11:15:35.188" v="5" actId="729"/>
        <pc:sldMkLst>
          <pc:docMk/>
          <pc:sldMk cId="2694911947" sldId="340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1-06T13:13:28.149" idx="1">
    <p:pos x="457" y="2273"/>
    <p:text>One hot encoding technique is used to encode categorical integer features using a one-hot aka one-of-K scheme.
Suppose you have ‘color’ feature which can take values ‘green’, ‘red’, and ‘blue’. One hot encoding will convert this ‘color’ feature to three features, namely, ‘is_green’, ‘is_red’, and ‘is_blue’ which all are binary.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405F18-7C24-C145-AE0C-3C3F045B9823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3AC08-6958-3740-8671-A42B9892D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9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llennlp.org/elmo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jalammar.github.io/illustrated-bert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baseline="0" dirty="0"/>
              <a:t> contains input word vectors.</a:t>
            </a:r>
          </a:p>
          <a:p>
            <a:r>
              <a:rPr lang="en-US" baseline="0" dirty="0"/>
              <a:t>W’ contains output word vectors.</a:t>
            </a:r>
          </a:p>
          <a:p>
            <a:endParaRPr lang="en-US" baseline="0" dirty="0"/>
          </a:p>
          <a:p>
            <a:r>
              <a:rPr lang="en-US" baseline="0" dirty="0"/>
              <a:t>We can consider either W or W’ as the word’s representation. Or even take the average.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69103-2D17-4832-98EE-51E176497D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80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Shape 181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Shape 181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7926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Shape 182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Shape 182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5827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Shape 182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Shape 182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2920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Shape 182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Shape 182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9159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Shape 182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Shape 182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4815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Shape 181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Shape 181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5970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Shape 181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Shape 181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5000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Shape 181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Shape 181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1992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Shape 181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Shape 181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9172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Shape 181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Shape 181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9439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69103-2D17-4832-98EE-51E176497DD9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5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54dbe4f186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g54dbe4f186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45272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/>
              <a:t>https://arxiv.org/pdf/1706.03762.pdf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38405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8504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1730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26774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/>
              <a:t>Constant number, tuned manually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6847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7777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7292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30510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54dbe4f186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54dbe4f186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https://arxiv.org/abs/1810.04805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2861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1600" dirty="0">
                <a:cs typeface="Helvetica Light" charset="0"/>
              </a:rPr>
              <a:t>Q: How can we capture this in a word vector space?</a:t>
            </a:r>
          </a:p>
          <a:p>
            <a:pPr>
              <a:lnSpc>
                <a:spcPct val="120000"/>
              </a:lnSpc>
            </a:pPr>
            <a:r>
              <a:rPr lang="en-US" sz="1600">
                <a:cs typeface="Helvetica Light" charset="0"/>
              </a:rPr>
              <a:t>A: Log-bilinear model</a:t>
            </a:r>
          </a:p>
          <a:p>
            <a:pPr marL="162630" indent="-162630">
              <a:buSzPct val="100000"/>
              <a:buFontTx/>
              <a:buChar char="•"/>
              <a:defRPr/>
            </a:pPr>
            <a:r>
              <a:rPr lang="en-US" sz="1600" dirty="0">
                <a:cs typeface="Helvetica Light" charset="0"/>
              </a:rPr>
              <a:t> Fast training</a:t>
            </a:r>
          </a:p>
          <a:p>
            <a:pPr marL="162630" indent="-162630">
              <a:buSzPct val="100000"/>
              <a:buFontTx/>
              <a:buChar char="•"/>
              <a:defRPr/>
            </a:pPr>
            <a:r>
              <a:rPr lang="en-US" sz="1600" dirty="0">
                <a:cs typeface="Helvetica Light" charset="0"/>
              </a:rPr>
              <a:t> Scalable to huge corpora</a:t>
            </a:r>
          </a:p>
          <a:p>
            <a:pPr marL="162630" indent="-162630">
              <a:buSzPct val="100000"/>
              <a:buFontTx/>
              <a:buChar char="•"/>
              <a:defRPr/>
            </a:pPr>
            <a:r>
              <a:rPr lang="en-US" sz="1600" dirty="0">
                <a:cs typeface="Helvetica Light" charset="0"/>
              </a:rPr>
              <a:t>Good performance even with small corpus, and small vectors</a:t>
            </a:r>
            <a:endParaRPr lang="en-US" dirty="0">
              <a:cs typeface="Helvetica Light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858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54dbe4f186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54dbe4f186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https://arxiv.org/abs/1810.04805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22565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54dbe4f186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54dbe4f186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https://arxiv.org/abs/1810.04805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57990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54dbe4f186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54dbe4f186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https://arxiv.org/abs/1810.04805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90320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54dbe4f186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g54dbe4f186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22433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54dbe4f186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54dbe4f186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3138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54dbe4f18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54dbe4f18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59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54dbe4f186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54dbe4f186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9332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54efa7183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8" name="Google Shape;1018;g54efa7183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Ray is somewhat right -- it's very difficult for a seq2seq model to capture everything relevant in a single context vector.  So today we're going to talk about transformers which enable BERT… a model that crams the whole meaning of a sentence into a single embedding vector.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81464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2671707-5FCD-5C4E-9B94-64761B8DE827}" type="slidenum">
              <a:rPr lang="en-GB" altLang="en-US"/>
              <a:pPr eaLnBrk="1" hangingPunct="1"/>
              <a:t>36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25434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54dbe4f186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g54dbe4f186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3606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54dbe4f186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54dbe4f186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https://allennlp.org/elmo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517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54dbe4f186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54dbe4f186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https://allennlp.org/elmo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4"/>
              </a:rPr>
              <a:t>http://jalammar.github.io/illustrated-bert/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396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54dbe4f186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54dbe4f186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https://allennlp.org/elmo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8510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54dbe4f186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54dbe4f186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https://allennlp.org/elmo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7488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81D33-1822-C541-8FA7-8DD0F2786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DB8E9-37DD-234B-9D9F-DD07FB113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02381-CB7A-B349-87ED-25004A003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01CC-C832-7A43-A3E2-9EE9F62CAAE9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7DAA0-9A54-5048-82B9-465B281A0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F294B-B5CE-E044-A06C-72C88BE40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336C-009A-2F4E-AED0-8D3E13DD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38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27C0A-AA4A-5543-AE2B-11BDC6347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7F3A0A-12C0-514D-8A34-50E528D22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3EBF8-29E3-9148-9DBB-628C3532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01CC-C832-7A43-A3E2-9EE9F62CAAE9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9A08D-214B-9244-85C9-36EEBC8CC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503C8-80BC-274D-B11B-82743C058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336C-009A-2F4E-AED0-8D3E13DD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9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CABC29-C431-F044-A2D2-31DA12AB22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0CF9E-6912-6647-9B4B-6916FFA85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6EEC9-6947-5D43-B6FF-4A90A1E3A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01CC-C832-7A43-A3E2-9EE9F62CAAE9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E0E1D-0593-624D-8AFD-3F3D65A06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F8C02-B869-0846-B4FA-BB717CDB0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336C-009A-2F4E-AED0-8D3E13DD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23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665" y="6364288"/>
            <a:ext cx="1063625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77"/>
            <a:ext cx="11655841" cy="1945597"/>
          </a:xfrm>
        </p:spPr>
        <p:txBody>
          <a:bodyPr>
            <a:spAutoFit/>
          </a:bodyPr>
          <a:lstStyle>
            <a:lvl1pPr marL="334589" indent="-334589">
              <a:buClr>
                <a:schemeClr val="tx2"/>
              </a:buClr>
              <a:defRPr sz="3529">
                <a:solidFill>
                  <a:schemeClr val="tx2"/>
                </a:solidFill>
              </a:defRPr>
            </a:lvl1pPr>
            <a:lvl2pPr marL="672290" indent="-336145"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0078D7"/>
                </a:solidFill>
                <a:latin typeface="+mj-lt"/>
              </a:defRPr>
            </a:lvl2pPr>
            <a:lvl3pPr marL="896386" indent="-336145"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0078D7"/>
                </a:solidFill>
                <a:latin typeface="+mj-lt"/>
              </a:defRPr>
            </a:lvl3pPr>
            <a:lvl4pPr marL="1064459" indent="-280121"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0078D7"/>
                </a:solidFill>
                <a:latin typeface="+mj-lt"/>
              </a:defRPr>
            </a:lvl4pPr>
            <a:lvl5pPr marL="1288555" indent="-280121"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0078D7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92144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49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676966" y="6221800"/>
            <a:ext cx="11247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pPr/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790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95000" y="2855000"/>
            <a:ext cx="10469600" cy="1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84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6165500"/>
            <a:ext cx="12192000" cy="705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4" name="Shape 14"/>
          <p:cNvSpPr txBox="1"/>
          <p:nvPr/>
        </p:nvSpPr>
        <p:spPr>
          <a:xfrm>
            <a:off x="96267" y="6165500"/>
            <a:ext cx="12095733" cy="7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</a:rPr>
              <a:t>Based on cs231n by Fei-Fei Li &amp; Andrej Karpathy &amp; Justin Johnson</a:t>
            </a:r>
          </a:p>
        </p:txBody>
      </p:sp>
    </p:spTree>
    <p:extLst>
      <p:ext uri="{BB962C8B-B14F-4D97-AF65-F5344CB8AC3E}">
        <p14:creationId xmlns:p14="http://schemas.microsoft.com/office/powerpoint/2010/main" val="274304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15599" y="1688233"/>
            <a:ext cx="5333203" cy="4403600"/>
          </a:xfrm>
          <a:prstGeom prst="rect">
            <a:avLst/>
          </a:prstGeom>
        </p:spPr>
        <p:txBody>
          <a:bodyPr/>
          <a:lstStyle>
            <a:lvl1pPr indent="-423323">
              <a:buSzPts val="1400"/>
              <a:defRPr sz="1867"/>
            </a:lvl1pPr>
            <a:lvl2pPr marL="1286901" indent="-474121">
              <a:buSzPts val="1400"/>
              <a:defRPr sz="1867"/>
            </a:lvl2pPr>
            <a:lvl3pPr marL="1896486" indent="-474121">
              <a:buSzPts val="1400"/>
              <a:defRPr sz="1867"/>
            </a:lvl3pPr>
            <a:lvl4pPr marL="2506071" indent="-474121">
              <a:buSzPts val="1400"/>
              <a:defRPr sz="1867"/>
            </a:lvl4pPr>
            <a:lvl5pPr marL="3115655" indent="-474121">
              <a:buSzPts val="1400"/>
              <a:defRPr sz="18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6" name="Rectangle"/>
          <p:cNvSpPr txBox="1">
            <a:spLocks noGrp="1"/>
          </p:cNvSpPr>
          <p:nvPr>
            <p:ph type="body" sz="half" idx="13"/>
          </p:nvPr>
        </p:nvSpPr>
        <p:spPr>
          <a:xfrm>
            <a:off x="6443199" y="1688233"/>
            <a:ext cx="5333203" cy="4403600"/>
          </a:xfrm>
          <a:prstGeom prst="rect">
            <a:avLst/>
          </a:prstGeom>
        </p:spPr>
        <p:txBody>
          <a:bodyPr/>
          <a:lstStyle>
            <a:lvl1pPr indent="-423323">
              <a:buSzPts val="1400"/>
              <a:defRPr sz="1400"/>
            </a:lvl1pPr>
          </a:lstStyle>
          <a:p>
            <a:pPr indent="-317500">
              <a:buSzPts val="1400"/>
              <a:defRPr sz="1400"/>
            </a:pPr>
            <a:endParaRPr/>
          </a:p>
        </p:txBody>
      </p:sp>
      <p:sp>
        <p:nvSpPr>
          <p:cNvPr id="5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79397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0B107-350C-2D4B-A5E0-FB44034E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3F716-23A5-3848-8C96-468F3BCFD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80AC7-ED3A-2A48-99B9-B6ECA4747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01CC-C832-7A43-A3E2-9EE9F62CAAE9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5BF32-DDB0-9048-9BA2-7BA414A70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7B075-5039-C441-9724-941CA041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336C-009A-2F4E-AED0-8D3E13DD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76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A32EF-1FA7-584F-B5C6-4B896616C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093ED-6BC0-1141-8A33-60531ECEA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3FE04-B10C-BC41-8A73-40EA4565E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01CC-C832-7A43-A3E2-9EE9F62CAAE9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4D28A-CF9A-324C-8744-6A97131FF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2B65A-F79D-A742-A57D-8678F05F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336C-009A-2F4E-AED0-8D3E13DD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4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EDA1-579D-374A-BEFC-37604628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1FC11-D382-B24C-800E-F248D4EF67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1DD52-9606-5A4E-8752-99085B5E2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E7F44-716D-2B47-AC0D-7375039EB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01CC-C832-7A43-A3E2-9EE9F62CAAE9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993D3-C842-634E-8813-3ADDC5225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9DF8F-4003-2A4F-8768-36B28DAA8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336C-009A-2F4E-AED0-8D3E13DD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53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A4AE4-69DD-0244-990D-73FD024E1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DC6F40-0B5D-AA4C-AC92-EE2198F17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E1FA8-FB22-ED48-B44F-24088C3BF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4C1BEB-4E28-D94F-B4AF-FCFF975F2B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0D1411-4B4C-1E48-B1CE-33843498C1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ACFCD3-AC8D-C548-AA2A-D6E02ECD7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01CC-C832-7A43-A3E2-9EE9F62CAAE9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D1BC99-C433-324A-AC8C-76FD49F12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9D220-C68F-E14F-8467-33CCC5ED9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336C-009A-2F4E-AED0-8D3E13DD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21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0B85-0EBE-7E43-88DB-41D8AE980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41AE18-6C4D-D944-89F5-B88DF2D9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01CC-C832-7A43-A3E2-9EE9F62CAAE9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3145E3-0D08-6942-8EE2-32DCAFB7E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811D5-E274-9347-874F-1A996C858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336C-009A-2F4E-AED0-8D3E13DD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36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F6C68F-1F12-7849-99BC-8C022E680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01CC-C832-7A43-A3E2-9EE9F62CAAE9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41ADDD-4728-934F-9A5B-47AC9485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5A928-F639-FC44-97A9-9CB0BBDB9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336C-009A-2F4E-AED0-8D3E13DD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5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D131A-2E24-5D41-B1C2-17BB6AA49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C52EE-054C-8044-8412-FCC1DBEBA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003219-8DCD-A640-8D20-FE2B463E6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65199-266C-C446-9FBF-97E9157F3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01CC-C832-7A43-A3E2-9EE9F62CAAE9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CB149-BA66-5549-B196-4CDA8C27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8B822D-5750-D14D-BC7E-D2B329C55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336C-009A-2F4E-AED0-8D3E13DD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0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3B050-3A79-7947-80EE-F4664020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66084C-EAF6-AB42-B052-1BC8CA13AD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C1A74-B335-C34C-84DE-E524379FC2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F29790-C7EF-8142-A92B-32775A377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01CC-C832-7A43-A3E2-9EE9F62CAAE9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C4664-6605-BC4A-93AE-2C1F7BF03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10A20-C468-D244-81CC-4F7F9A58E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336C-009A-2F4E-AED0-8D3E13DD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666E50-04D9-3143-80D4-680C28B44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6953C-F9B5-DA4E-943E-74A8FE011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BD3F8-EAB6-2440-9217-A2550EBB1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F01CC-C832-7A43-A3E2-9EE9F62CAAE9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580DC-7A70-BC4A-8C6B-F324067C05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EF6F4-FE05-514E-AB1E-5E85984A9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2336C-009A-2F4E-AED0-8D3E13DD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4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nlp.stanford.edu/projects/glove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4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8DBA-8E75-2D48-8808-6D9BB6705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Representation of “Meaning” in Text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5E9E39-3387-3D4E-B618-104B5A8D59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Manish Shrivastava</a:t>
            </a:r>
          </a:p>
        </p:txBody>
      </p:sp>
    </p:spTree>
    <p:extLst>
      <p:ext uri="{BB962C8B-B14F-4D97-AF65-F5344CB8AC3E}">
        <p14:creationId xmlns:p14="http://schemas.microsoft.com/office/powerpoint/2010/main" val="1672097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ym typeface="Symbol" charset="2"/>
              </a:rPr>
              <a:t>SVD</a:t>
            </a:r>
          </a:p>
        </p:txBody>
      </p:sp>
      <p:sp>
        <p:nvSpPr>
          <p:cNvPr id="999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4648200"/>
            <a:ext cx="7772400" cy="1600200"/>
          </a:xfrm>
        </p:spPr>
        <p:txBody>
          <a:bodyPr/>
          <a:lstStyle/>
          <a:p>
            <a:r>
              <a:rPr lang="en-US" altLang="en-US" dirty="0"/>
              <a:t>Treat as black box: code widely available</a:t>
            </a:r>
            <a:br>
              <a:rPr lang="en-US" altLang="en-US" dirty="0"/>
            </a:br>
            <a:endParaRPr lang="en-US" altLang="en-US" dirty="0"/>
          </a:p>
        </p:txBody>
      </p:sp>
      <p:graphicFrame>
        <p:nvGraphicFramePr>
          <p:cNvPr id="999428" name="Object 4"/>
          <p:cNvGraphicFramePr>
            <a:graphicFrameLocks noChangeAspect="1"/>
          </p:cNvGraphicFramePr>
          <p:nvPr/>
        </p:nvGraphicFramePr>
        <p:xfrm>
          <a:off x="2928939" y="2057401"/>
          <a:ext cx="6334125" cy="227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74840" imgH="1143000" progId="Equation.3">
                  <p:embed/>
                </p:oleObj>
              </mc:Choice>
              <mc:Fallback>
                <p:oleObj name="Equation" r:id="rId2" imgW="3174840" imgH="1143000" progId="Equation.3">
                  <p:embed/>
                  <p:pic>
                    <p:nvPicPr>
                      <p:cNvPr id="9994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8939" y="2057401"/>
                        <a:ext cx="6334125" cy="227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17961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30913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342A-338D-EE4C-9B06-E97C0E661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/>
              <a:t>BERT on SQuAD</a:t>
            </a:r>
            <a:endParaRPr lang="en-US" dirty="0"/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F156FA37-789D-4C5F-8848-882619FD5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 dirty="0"/>
              <a:t>Question Answering</a:t>
            </a:r>
          </a:p>
        </p:txBody>
      </p:sp>
      <p:pic>
        <p:nvPicPr>
          <p:cNvPr id="23" name="Content Placeholder 3">
            <a:extLst>
              <a:ext uri="{FF2B5EF4-FFF2-40B4-BE49-F238E27FC236}">
                <a16:creationId xmlns:a16="http://schemas.microsoft.com/office/drawing/2014/main" id="{686954A2-20BE-2342-B8E7-FC66C32D1A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" r="-3" b="-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046284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94"/>
          <p:cNvSpPr txBox="1">
            <a:spLocks noGrp="1"/>
          </p:cNvSpPr>
          <p:nvPr>
            <p:ph type="title"/>
          </p:nvPr>
        </p:nvSpPr>
        <p:spPr>
          <a:xfrm>
            <a:off x="895000" y="2855000"/>
            <a:ext cx="10469600" cy="114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3733"/>
              <a:t>OpenAI's transformer</a:t>
            </a:r>
            <a:endParaRPr sz="3733"/>
          </a:p>
          <a:p>
            <a:r>
              <a:rPr lang="en-US" sz="3733"/>
              <a:t>Pre-trained transformer decoder for language modeling</a:t>
            </a:r>
            <a:endParaRPr sz="3733"/>
          </a:p>
        </p:txBody>
      </p:sp>
    </p:spTree>
    <p:extLst>
      <p:ext uri="{BB962C8B-B14F-4D97-AF65-F5344CB8AC3E}">
        <p14:creationId xmlns:p14="http://schemas.microsoft.com/office/powerpoint/2010/main" val="35037677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9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The original OpenAI transformer is just a decoder stack trained on language modeling (unsupervised). </a:t>
            </a:r>
            <a:endParaRPr/>
          </a:p>
        </p:txBody>
      </p:sp>
      <p:pic>
        <p:nvPicPr>
          <p:cNvPr id="1033" name="Google Shape;103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017" y="2290401"/>
            <a:ext cx="5745968" cy="40430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41386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3867"/>
              <a:t>As with BERT, you can use the pretrained model for any task.</a:t>
            </a:r>
            <a:endParaRPr sz="3867"/>
          </a:p>
        </p:txBody>
      </p:sp>
      <p:pic>
        <p:nvPicPr>
          <p:cNvPr id="1039" name="Google Shape;103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967" y="1459201"/>
            <a:ext cx="7952059" cy="5094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80881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9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3867"/>
              <a:t>Different tasks use the OpenAI transformer in different ways.</a:t>
            </a:r>
            <a:endParaRPr sz="3867"/>
          </a:p>
        </p:txBody>
      </p:sp>
      <p:pic>
        <p:nvPicPr>
          <p:cNvPr id="1045" name="Google Shape;104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551" y="1587700"/>
            <a:ext cx="9838893" cy="5094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49119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93"/>
          <p:cNvSpPr txBox="1">
            <a:spLocks noGrp="1"/>
          </p:cNvSpPr>
          <p:nvPr>
            <p:ph type="title"/>
          </p:nvPr>
        </p:nvSpPr>
        <p:spPr>
          <a:xfrm>
            <a:off x="895000" y="2855000"/>
            <a:ext cx="10469600" cy="114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>
                <a:solidFill>
                  <a:srgbClr val="FF9900"/>
                </a:solidFill>
              </a:rPr>
              <a:t>“You can’t cram the meaning of a whole %&amp;!$# sentence into a single $&amp;!#* vector!”</a:t>
            </a:r>
            <a:endParaRPr>
              <a:solidFill>
                <a:srgbClr val="FF9900"/>
              </a:solidFill>
            </a:endParaRPr>
          </a:p>
          <a:p>
            <a:r>
              <a:rPr lang="en-US">
                <a:solidFill>
                  <a:srgbClr val="FF9900"/>
                </a:solidFill>
              </a:rPr>
              <a:t>-- Ray Mooney, Association for Computational Linguistics (ACL) 2014</a:t>
            </a:r>
            <a:endParaRPr>
              <a:solidFill>
                <a:srgbClr val="FF9900"/>
              </a:solidFill>
            </a:endParaRPr>
          </a:p>
        </p:txBody>
      </p:sp>
      <p:cxnSp>
        <p:nvCxnSpPr>
          <p:cNvPr id="1021" name="Google Shape;1021;p93"/>
          <p:cNvCxnSpPr/>
          <p:nvPr/>
        </p:nvCxnSpPr>
        <p:spPr>
          <a:xfrm>
            <a:off x="1581300" y="2280267"/>
            <a:ext cx="9184000" cy="460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2" name="Google Shape;1022;p93"/>
          <p:cNvCxnSpPr/>
          <p:nvPr/>
        </p:nvCxnSpPr>
        <p:spPr>
          <a:xfrm>
            <a:off x="895000" y="3035033"/>
            <a:ext cx="10201200" cy="452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32478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SVD</a:t>
            </a:r>
          </a:p>
        </p:txBody>
      </p:sp>
      <p:sp>
        <p:nvSpPr>
          <p:cNvPr id="100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</a:t>
            </a:r>
            <a:r>
              <a:rPr lang="en-US" altLang="en-US" i="1"/>
              <a:t>w</a:t>
            </a:r>
            <a:r>
              <a:rPr lang="en-US" altLang="en-US" i="1" baseline="-25000"/>
              <a:t>i</a:t>
            </a:r>
            <a:r>
              <a:rPr lang="en-US" altLang="en-US"/>
              <a:t> are called the </a:t>
            </a:r>
            <a:r>
              <a:rPr lang="en-US" altLang="en-US">
                <a:solidFill>
                  <a:schemeClr val="tx2"/>
                </a:solidFill>
              </a:rPr>
              <a:t>singular values</a:t>
            </a:r>
            <a:r>
              <a:rPr lang="en-US" altLang="en-US"/>
              <a:t> of </a:t>
            </a:r>
            <a:r>
              <a:rPr lang="en-US" altLang="en-US" b="1"/>
              <a:t>A</a:t>
            </a:r>
            <a:endParaRPr lang="en-US" altLang="en-US"/>
          </a:p>
          <a:p>
            <a:r>
              <a:rPr lang="en-US" altLang="en-US"/>
              <a:t>If </a:t>
            </a:r>
            <a:r>
              <a:rPr lang="en-US" altLang="en-US" b="1"/>
              <a:t>A</a:t>
            </a:r>
            <a:r>
              <a:rPr lang="en-US" altLang="en-US"/>
              <a:t> is singular, some of the </a:t>
            </a:r>
            <a:r>
              <a:rPr lang="en-US" altLang="en-US" i="1"/>
              <a:t>w</a:t>
            </a:r>
            <a:r>
              <a:rPr lang="en-US" altLang="en-US" i="1" baseline="-25000"/>
              <a:t>i</a:t>
            </a:r>
            <a:r>
              <a:rPr lang="en-US" altLang="en-US" i="1"/>
              <a:t> </a:t>
            </a:r>
            <a:r>
              <a:rPr lang="en-US" altLang="en-US"/>
              <a:t>will be 0</a:t>
            </a:r>
          </a:p>
          <a:p>
            <a:r>
              <a:rPr lang="en-US" altLang="en-US"/>
              <a:t>In general </a:t>
            </a:r>
            <a:r>
              <a:rPr lang="en-US" altLang="en-US" i="1"/>
              <a:t>rank</a:t>
            </a:r>
            <a:r>
              <a:rPr lang="en-US" altLang="en-US"/>
              <a:t>(</a:t>
            </a:r>
            <a:r>
              <a:rPr lang="en-US" altLang="en-US" b="1"/>
              <a:t>A</a:t>
            </a:r>
            <a:r>
              <a:rPr lang="en-US" altLang="en-US"/>
              <a:t>) = number of nonzero </a:t>
            </a:r>
            <a:r>
              <a:rPr lang="en-US" altLang="en-US" i="1"/>
              <a:t>w</a:t>
            </a:r>
            <a:r>
              <a:rPr lang="en-US" altLang="en-US" i="1" baseline="-25000"/>
              <a:t>i</a:t>
            </a:r>
            <a:endParaRPr lang="en-US" altLang="en-US"/>
          </a:p>
          <a:p>
            <a:r>
              <a:rPr lang="en-US" altLang="en-US"/>
              <a:t>SVD is mostly unique (up to permutation of singular values, or if some </a:t>
            </a:r>
            <a:r>
              <a:rPr lang="en-US" altLang="en-US" i="1"/>
              <a:t>w</a:t>
            </a:r>
            <a:r>
              <a:rPr lang="en-US" altLang="en-US" i="1" baseline="-25000"/>
              <a:t>i</a:t>
            </a:r>
            <a:r>
              <a:rPr lang="en-US" altLang="en-US"/>
              <a:t> are equal)</a:t>
            </a:r>
          </a:p>
        </p:txBody>
      </p:sp>
    </p:spTree>
    <p:extLst>
      <p:ext uri="{BB962C8B-B14F-4D97-AF65-F5344CB8AC3E}">
        <p14:creationId xmlns:p14="http://schemas.microsoft.com/office/powerpoint/2010/main" val="19002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Applications of Word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4800" y="2067301"/>
            <a:ext cx="7765322" cy="4058751"/>
          </a:xfrm>
        </p:spPr>
        <p:txBody>
          <a:bodyPr>
            <a:noAutofit/>
          </a:bodyPr>
          <a:lstStyle/>
          <a:p>
            <a:pPr marL="551250" indent="-514350">
              <a:buAutoNum type="arabicPeriod"/>
            </a:pPr>
            <a:r>
              <a:rPr lang="en-IN" sz="3200" u="sng" dirty="0"/>
              <a:t>Word Similarity</a:t>
            </a:r>
          </a:p>
          <a:p>
            <a:r>
              <a:rPr lang="en-IN" sz="2400" dirty="0"/>
              <a:t>Easily identifies similar words and synonyms since they occur in similar contexts</a:t>
            </a:r>
          </a:p>
          <a:p>
            <a:r>
              <a:rPr lang="en-IN" sz="2400" dirty="0"/>
              <a:t>Stemming (thought -&gt; think) </a:t>
            </a:r>
          </a:p>
          <a:p>
            <a:r>
              <a:rPr lang="en-IN" sz="2400" dirty="0"/>
              <a:t>Inflections, Tense forms</a:t>
            </a:r>
          </a:p>
          <a:p>
            <a:r>
              <a:rPr lang="en-IN" sz="2400" i="1" dirty="0" err="1"/>
              <a:t>eg</a:t>
            </a:r>
            <a:r>
              <a:rPr lang="en-IN" sz="2400" i="1" dirty="0"/>
              <a:t>. Think, thought, ponder, pondering,</a:t>
            </a:r>
          </a:p>
          <a:p>
            <a:r>
              <a:rPr lang="en-IN" sz="2400" i="1" dirty="0" err="1"/>
              <a:t>eg</a:t>
            </a:r>
            <a:r>
              <a:rPr lang="en-IN" sz="2400" i="1" dirty="0"/>
              <a:t>. Plane, Aircraft, Flight</a:t>
            </a:r>
          </a:p>
          <a:p>
            <a:pPr marL="36900" indent="0">
              <a:buNone/>
            </a:pPr>
            <a:endParaRPr lang="en-IN" sz="2400" dirty="0"/>
          </a:p>
          <a:p>
            <a:pPr marL="36900" indent="0">
              <a:buNone/>
            </a:pPr>
            <a:endParaRPr lang="en-IN" sz="2400" dirty="0"/>
          </a:p>
          <a:p>
            <a:pPr marL="36900" indent="0">
              <a:buNone/>
            </a:pPr>
            <a:endParaRPr lang="en-IN" sz="2400" dirty="0"/>
          </a:p>
          <a:p>
            <a:pPr marL="3690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94690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Applications of Word Vectors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6900" indent="0">
              <a:buNone/>
            </a:pPr>
            <a:r>
              <a:rPr lang="en-IN" sz="3200" u="sng" dirty="0"/>
              <a:t>2. Machine Translation</a:t>
            </a:r>
          </a:p>
          <a:p>
            <a:pPr marL="494100" indent="-457200"/>
            <a:r>
              <a:rPr lang="en-IN" sz="3200" dirty="0"/>
              <a:t>I am a cook .</a:t>
            </a:r>
          </a:p>
          <a:p>
            <a:pPr marL="830650" lvl="1" indent="-457200"/>
            <a:r>
              <a:rPr lang="en-US" sz="3000" u="sng" dirty="0" err="1"/>
              <a:t>நான்</a:t>
            </a:r>
            <a:r>
              <a:rPr lang="en-US" sz="3000" u="sng" dirty="0"/>
              <a:t> </a:t>
            </a:r>
            <a:r>
              <a:rPr lang="en-US" sz="3000" u="sng" dirty="0" err="1"/>
              <a:t>ஒரு</a:t>
            </a:r>
            <a:r>
              <a:rPr lang="en-US" sz="3000" u="sng" dirty="0"/>
              <a:t> </a:t>
            </a:r>
            <a:r>
              <a:rPr lang="en-US" sz="3000" u="sng" dirty="0" err="1"/>
              <a:t>சமையல்காரன்</a:t>
            </a:r>
            <a:r>
              <a:rPr lang="en-US" sz="3000" u="sng" dirty="0"/>
              <a:t>.</a:t>
            </a:r>
          </a:p>
          <a:p>
            <a:pPr marL="830650" lvl="1" indent="-457200"/>
            <a:r>
              <a:rPr lang="mr-IN" sz="3000" u="sng" dirty="0"/>
              <a:t>मैं एक बावर्ची हूं ।</a:t>
            </a:r>
            <a:endParaRPr lang="en-US" sz="3000" u="sng" dirty="0"/>
          </a:p>
          <a:p>
            <a:pPr marL="830650" lvl="1" indent="-457200"/>
            <a:r>
              <a:rPr lang="fr-FR" sz="3000" u="sng" dirty="0"/>
              <a:t>Je suis un cuisinier .</a:t>
            </a:r>
            <a:endParaRPr lang="en-IN" sz="3000" u="sng" dirty="0"/>
          </a:p>
          <a:p>
            <a:pPr marL="36900" indent="0">
              <a:buNone/>
            </a:pPr>
            <a:endParaRPr lang="en-IN" sz="3200" dirty="0"/>
          </a:p>
          <a:p>
            <a:pPr marL="36900" indent="0">
              <a:buNone/>
            </a:pPr>
            <a:endParaRPr lang="en-IN" sz="2400" dirty="0"/>
          </a:p>
          <a:p>
            <a:pPr marL="36900" indent="0">
              <a:buNone/>
            </a:pPr>
            <a:endParaRPr lang="en-IN" sz="2400" dirty="0"/>
          </a:p>
          <a:p>
            <a:pPr marL="36900" indent="0">
              <a:buNone/>
            </a:pPr>
            <a:endParaRPr lang="en-IN" sz="2400" dirty="0"/>
          </a:p>
          <a:p>
            <a:pPr marL="3690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15700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Applications of Word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51250" indent="-514350">
              <a:buAutoNum type="arabicPeriod" startAt="3"/>
            </a:pPr>
            <a:r>
              <a:rPr lang="en-IN" sz="3200" u="sng" dirty="0"/>
              <a:t>Part-of-Speech and Named Entity Recognition</a:t>
            </a:r>
          </a:p>
          <a:p>
            <a:pPr marL="551250" indent="-514350">
              <a:buAutoNum type="arabicPeriod" startAt="3"/>
            </a:pPr>
            <a:endParaRPr lang="en-IN" sz="3200" dirty="0"/>
          </a:p>
          <a:p>
            <a:pPr marL="36900" indent="0">
              <a:buNone/>
            </a:pPr>
            <a:endParaRPr lang="en-IN" sz="2400" dirty="0"/>
          </a:p>
          <a:p>
            <a:pPr marL="36900" indent="0">
              <a:buNone/>
            </a:pPr>
            <a:endParaRPr lang="en-IN" sz="2400" dirty="0"/>
          </a:p>
          <a:p>
            <a:pPr marL="36900" indent="0">
              <a:buNone/>
            </a:pPr>
            <a:endParaRPr lang="en-IN" sz="2400" dirty="0"/>
          </a:p>
          <a:p>
            <a:pPr marL="36900" indent="0">
              <a:buNone/>
            </a:pP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400" y="3098344"/>
            <a:ext cx="6194084" cy="344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79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Applications of Word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6900" indent="0">
              <a:buNone/>
            </a:pPr>
            <a:r>
              <a:rPr lang="en-IN" sz="3200" u="sng" dirty="0"/>
              <a:t>4. Relation Extraction</a:t>
            </a:r>
          </a:p>
          <a:p>
            <a:pPr marL="36900" indent="0">
              <a:buNone/>
            </a:pPr>
            <a:endParaRPr lang="en-IN" sz="2400" dirty="0"/>
          </a:p>
          <a:p>
            <a:pPr marL="36900" indent="0">
              <a:buNone/>
            </a:pPr>
            <a:endParaRPr lang="en-IN" sz="2400" dirty="0"/>
          </a:p>
          <a:p>
            <a:pPr marL="36900" indent="0">
              <a:buNone/>
            </a:pPr>
            <a:endParaRPr lang="en-IN" sz="2400" dirty="0"/>
          </a:p>
          <a:p>
            <a:pPr marL="36900" indent="0">
              <a:buNone/>
            </a:pP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131" y="2959727"/>
            <a:ext cx="6449599" cy="35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65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Represent the meaning of word </a:t>
            </a:r>
            <a:r>
              <a:rPr lang="en-US" b="1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3412" y="2093976"/>
            <a:ext cx="7886700" cy="3418285"/>
          </a:xfrm>
        </p:spPr>
        <p:txBody>
          <a:bodyPr/>
          <a:lstStyle/>
          <a:p>
            <a:r>
              <a:rPr lang="en-US" dirty="0"/>
              <a:t>2 basic neural network models:</a:t>
            </a:r>
          </a:p>
          <a:p>
            <a:pPr lvl="1"/>
            <a:r>
              <a:rPr lang="en-US" dirty="0"/>
              <a:t>Continuous Bag of Word (CBOW): use a window of word to predict the middle word</a:t>
            </a:r>
          </a:p>
          <a:p>
            <a:pPr lvl="1"/>
            <a:r>
              <a:rPr lang="en-US" dirty="0"/>
              <a:t>Skip-gram (SG): use a word to predict the surrounding ones in window.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110" y="3686166"/>
            <a:ext cx="4914902" cy="298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93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Word2vec – Continuous Bag of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 “The cat sat on floor”</a:t>
            </a:r>
          </a:p>
          <a:p>
            <a:pPr lvl="1"/>
            <a:r>
              <a:rPr lang="en-US" dirty="0"/>
              <a:t>Window size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270" y="2715558"/>
            <a:ext cx="2878931" cy="33566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24325" y="3157537"/>
            <a:ext cx="4203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the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24326" y="3793331"/>
            <a:ext cx="3964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cat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21326" y="4988897"/>
            <a:ext cx="367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24326" y="5571768"/>
            <a:ext cx="5212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floor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72063" y="4393873"/>
            <a:ext cx="3914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sat</a:t>
            </a:r>
          </a:p>
        </p:txBody>
      </p:sp>
    </p:spTree>
    <p:extLst>
      <p:ext uri="{BB962C8B-B14F-4D97-AF65-F5344CB8AC3E}">
        <p14:creationId xmlns:p14="http://schemas.microsoft.com/office/powerpoint/2010/main" val="1707888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3337000" y="1777208"/>
            <a:ext cx="205740" cy="178308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337001" y="3927968"/>
            <a:ext cx="205740" cy="178308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928948" y="2441095"/>
            <a:ext cx="3964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28947" y="4641199"/>
            <a:ext cx="367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5932343" y="3139088"/>
            <a:ext cx="205740" cy="1069848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533979" y="2847056"/>
            <a:ext cx="205740" cy="178308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2992174" y="1399992"/>
            <a:ext cx="9423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3542741" y="1777210"/>
            <a:ext cx="2389603" cy="1361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3542740" y="3136132"/>
            <a:ext cx="2389602" cy="791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536448" y="3558398"/>
            <a:ext cx="2395895" cy="650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3542740" y="4220000"/>
            <a:ext cx="2389602" cy="149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587519" y="2366973"/>
            <a:ext cx="10754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Hidden layer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963038" y="3584857"/>
            <a:ext cx="3914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sat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6138083" y="2846144"/>
            <a:ext cx="2395896" cy="28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138083" y="4208937"/>
            <a:ext cx="2395896" cy="42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8122430" y="2411562"/>
            <a:ext cx="10722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 layer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88155" y="3520793"/>
            <a:ext cx="74732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one-hot</a:t>
            </a:r>
          </a:p>
          <a:p>
            <a:r>
              <a:rPr lang="en-US" sz="1350" dirty="0"/>
              <a:t>vector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463036" y="3520792"/>
            <a:ext cx="74732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one-hot</a:t>
            </a:r>
          </a:p>
          <a:p>
            <a:r>
              <a:rPr lang="en-US" sz="1350" dirty="0"/>
              <a:t>vector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452783" y="1881601"/>
            <a:ext cx="1981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Index of cat in vocabulary</a:t>
            </a:r>
          </a:p>
        </p:txBody>
      </p:sp>
    </p:spTree>
    <p:extLst>
      <p:ext uri="{BB962C8B-B14F-4D97-AF65-F5344CB8AC3E}">
        <p14:creationId xmlns:p14="http://schemas.microsoft.com/office/powerpoint/2010/main" val="3577810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3362114" y="1789805"/>
            <a:ext cx="205740" cy="178308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362115" y="3940564"/>
            <a:ext cx="205740" cy="178308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954063" y="2453691"/>
            <a:ext cx="3964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54061" y="4653796"/>
            <a:ext cx="367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5957457" y="3151684"/>
            <a:ext cx="205740" cy="1069848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559093" y="2859653"/>
            <a:ext cx="205740" cy="178308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3017289" y="1412588"/>
            <a:ext cx="9423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3567856" y="1789806"/>
            <a:ext cx="2389603" cy="1361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3567854" y="3148728"/>
            <a:ext cx="2389602" cy="791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561563" y="3570994"/>
            <a:ext cx="2395895" cy="650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3567854" y="4232596"/>
            <a:ext cx="2389602" cy="149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612633" y="2379569"/>
            <a:ext cx="10754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Hidden layer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988152" y="3597454"/>
            <a:ext cx="3914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sat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6163197" y="2858740"/>
            <a:ext cx="2395896" cy="28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163197" y="4221533"/>
            <a:ext cx="2395896" cy="42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8147545" y="2424158"/>
            <a:ext cx="10722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773594" y="2451367"/>
                <a:ext cx="90640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594" y="2451367"/>
                <a:ext cx="906402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794889" y="4384725"/>
                <a:ext cx="90640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889" y="4384725"/>
                <a:ext cx="906402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/>
          <p:cNvSpPr txBox="1"/>
          <p:nvPr/>
        </p:nvSpPr>
        <p:spPr>
          <a:xfrm>
            <a:off x="2722630" y="3329992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722630" y="5456182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780683" y="4359966"/>
            <a:ext cx="6190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7108220" y="3469545"/>
                <a:ext cx="101111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19" y="3469545"/>
                <a:ext cx="1011111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8880960" y="4408603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92056" y="5456182"/>
            <a:ext cx="24352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 will be the size of word vector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201805" y="1106081"/>
            <a:ext cx="19681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We must learn W and W</a:t>
            </a:r>
            <a:r>
              <a:rPr lang="en-US" sz="1350" baseline="30000" dirty="0">
                <a:solidFill>
                  <a:srgbClr val="FF0000"/>
                </a:solidFill>
              </a:rPr>
              <a:t>’</a:t>
            </a:r>
            <a:r>
              <a:rPr lang="en-US" sz="1350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3" name="Straight Arrow Connector 2"/>
          <p:cNvCxnSpPr>
            <a:stCxn id="81" idx="2"/>
            <a:endCxn id="71" idx="3"/>
          </p:cNvCxnSpPr>
          <p:nvPr/>
        </p:nvCxnSpPr>
        <p:spPr>
          <a:xfrm flipH="1">
            <a:off x="4679996" y="1406164"/>
            <a:ext cx="1505860" cy="1252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1" idx="2"/>
            <a:endCxn id="78" idx="0"/>
          </p:cNvCxnSpPr>
          <p:nvPr/>
        </p:nvCxnSpPr>
        <p:spPr>
          <a:xfrm>
            <a:off x="6185857" y="1406163"/>
            <a:ext cx="1427919" cy="206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792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EC53A-FBC8-1244-A646-4DD3F1B0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7B35F-17E5-3C4F-AD08-78667C3C1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we need vector representations?</a:t>
            </a:r>
          </a:p>
          <a:p>
            <a:r>
              <a:rPr lang="en-US" dirty="0"/>
              <a:t>Word2Vec</a:t>
            </a:r>
          </a:p>
          <a:p>
            <a:r>
              <a:rPr lang="en-US" dirty="0" err="1"/>
              <a:t>GloVe</a:t>
            </a:r>
            <a:endParaRPr lang="en-US" dirty="0"/>
          </a:p>
          <a:p>
            <a:r>
              <a:rPr lang="en-US" dirty="0"/>
              <a:t>RNN/LSTM</a:t>
            </a:r>
          </a:p>
          <a:p>
            <a:r>
              <a:rPr lang="en-US" dirty="0"/>
              <a:t>Contextual Embeddings</a:t>
            </a:r>
          </a:p>
          <a:p>
            <a:pPr lvl="1"/>
            <a:r>
              <a:rPr lang="en-US" dirty="0" err="1"/>
              <a:t>ELMo</a:t>
            </a:r>
            <a:endParaRPr lang="en-US" dirty="0"/>
          </a:p>
          <a:p>
            <a:pPr lvl="1"/>
            <a:r>
              <a:rPr lang="en-US" dirty="0"/>
              <a:t>BERT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22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3360685" y="1781204"/>
            <a:ext cx="205740" cy="178308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360686" y="3931964"/>
            <a:ext cx="205740" cy="178308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952632" y="2445091"/>
            <a:ext cx="3951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x</a:t>
            </a:r>
            <a:r>
              <a:rPr lang="en-US" sz="1350" baseline="-25000" dirty="0" err="1"/>
              <a:t>cat</a:t>
            </a:r>
            <a:endParaRPr lang="en-US" sz="1350" dirty="0"/>
          </a:p>
        </p:txBody>
      </p:sp>
      <p:sp>
        <p:nvSpPr>
          <p:cNvPr id="33" name="TextBox 32"/>
          <p:cNvSpPr txBox="1"/>
          <p:nvPr/>
        </p:nvSpPr>
        <p:spPr>
          <a:xfrm>
            <a:off x="2952633" y="4645195"/>
            <a:ext cx="3771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x</a:t>
            </a:r>
            <a:r>
              <a:rPr lang="en-US" sz="1350" baseline="-25000" dirty="0" err="1"/>
              <a:t>on</a:t>
            </a:r>
            <a:endParaRPr lang="en-US" sz="1350" dirty="0"/>
          </a:p>
        </p:txBody>
      </p:sp>
      <p:grpSp>
        <p:nvGrpSpPr>
          <p:cNvPr id="46" name="Group 45"/>
          <p:cNvGrpSpPr/>
          <p:nvPr/>
        </p:nvGrpSpPr>
        <p:grpSpPr>
          <a:xfrm>
            <a:off x="5957456" y="3143084"/>
            <a:ext cx="205740" cy="1069848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559092" y="2851052"/>
            <a:ext cx="205740" cy="178308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3015859" y="1403988"/>
            <a:ext cx="9423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3567855" y="1781206"/>
            <a:ext cx="2389603" cy="1361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3567854" y="3140128"/>
            <a:ext cx="2389602" cy="791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561562" y="3562394"/>
            <a:ext cx="2395895" cy="650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3567854" y="4223996"/>
            <a:ext cx="2389602" cy="149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605435" y="4582242"/>
            <a:ext cx="10754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Hidden layer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988151" y="3588853"/>
            <a:ext cx="3914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sat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6163196" y="2850140"/>
            <a:ext cx="2395896" cy="28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163196" y="4212933"/>
            <a:ext cx="2395896" cy="42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8147544" y="2415558"/>
            <a:ext cx="10722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 layer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721201" y="3321391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721201" y="5447581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795741" y="4845890"/>
            <a:ext cx="6190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N-dim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880959" y="4400003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 rot="1413182">
                <a:off x="3614226" y="2789621"/>
                <a:ext cx="2385268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3182">
                <a:off x="2030402" y="2789620"/>
                <a:ext cx="2504916" cy="4220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 rot="19631347">
                <a:off x="3717394" y="4232327"/>
                <a:ext cx="2236830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31347">
                <a:off x="2133570" y="4232326"/>
                <a:ext cx="2356479" cy="4220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/>
          <p:cNvSpPr txBox="1"/>
          <p:nvPr/>
        </p:nvSpPr>
        <p:spPr>
          <a:xfrm>
            <a:off x="5445245" y="3579316"/>
            <a:ext cx="2712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6097990" y="3476421"/>
                <a:ext cx="1307153" cy="468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𝑐𝑎𝑡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989" y="3476420"/>
                <a:ext cx="1307153" cy="468333"/>
              </a:xfrm>
              <a:prstGeom prst="rect">
                <a:avLst/>
              </a:prstGeom>
              <a:blipFill>
                <a:blip r:embed="rId4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060924" y="1255867"/>
          <a:ext cx="2468880" cy="1234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888">
                  <a:extLst>
                    <a:ext uri="{9D8B030D-6E8A-4147-A177-3AD203B41FA5}">
                      <a16:colId xmlns:a16="http://schemas.microsoft.com/office/drawing/2014/main" val="4253241636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4278168359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1775200123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058570661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635929464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106092754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264893750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86523009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2604712063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797226581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04826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2.6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6.1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160804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311445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82356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2.7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9996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6577939" y="1734834"/>
                <a:ext cx="34657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939" y="1734834"/>
                <a:ext cx="346570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9" name="Group 158"/>
          <p:cNvGrpSpPr/>
          <p:nvPr/>
        </p:nvGrpSpPr>
        <p:grpSpPr>
          <a:xfrm>
            <a:off x="6928082" y="1253174"/>
            <a:ext cx="205740" cy="1783080"/>
            <a:chOff x="1800225" y="419100"/>
            <a:chExt cx="182880" cy="1828800"/>
          </a:xfrm>
        </p:grpSpPr>
        <p:sp>
          <p:nvSpPr>
            <p:cNvPr id="160" name="Rectangle 159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/>
              <p:cNvSpPr txBox="1"/>
              <p:nvPr/>
            </p:nvSpPr>
            <p:spPr>
              <a:xfrm>
                <a:off x="4888441" y="843213"/>
                <a:ext cx="3335272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              ×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70" name="TextBox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41" y="843212"/>
                <a:ext cx="3335272" cy="422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638243" y="1257515"/>
          <a:ext cx="246888" cy="1234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888">
                  <a:extLst>
                    <a:ext uri="{9D8B030D-6E8A-4147-A177-3AD203B41FA5}">
                      <a16:colId xmlns:a16="http://schemas.microsoft.com/office/drawing/2014/main" val="4255159121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443869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2.6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24459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6361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8155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530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/>
              <p:cNvSpPr txBox="1"/>
              <p:nvPr/>
            </p:nvSpPr>
            <p:spPr>
              <a:xfrm>
                <a:off x="7230094" y="1744978"/>
                <a:ext cx="35298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71" name="TextBox 1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094" y="1744978"/>
                <a:ext cx="352982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14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70" grpId="0"/>
      <p:bldP spid="17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3360685" y="1781204"/>
            <a:ext cx="205740" cy="178308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360686" y="3931964"/>
            <a:ext cx="205740" cy="178308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952632" y="2445091"/>
            <a:ext cx="3951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x</a:t>
            </a:r>
            <a:r>
              <a:rPr lang="en-US" sz="1350" baseline="-25000" dirty="0" err="1"/>
              <a:t>cat</a:t>
            </a:r>
            <a:endParaRPr lang="en-US" sz="1350" dirty="0"/>
          </a:p>
        </p:txBody>
      </p:sp>
      <p:sp>
        <p:nvSpPr>
          <p:cNvPr id="33" name="TextBox 32"/>
          <p:cNvSpPr txBox="1"/>
          <p:nvPr/>
        </p:nvSpPr>
        <p:spPr>
          <a:xfrm>
            <a:off x="2952633" y="4645195"/>
            <a:ext cx="3771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x</a:t>
            </a:r>
            <a:r>
              <a:rPr lang="en-US" sz="1350" baseline="-25000" dirty="0" err="1"/>
              <a:t>on</a:t>
            </a:r>
            <a:endParaRPr lang="en-US" sz="1350" dirty="0"/>
          </a:p>
        </p:txBody>
      </p:sp>
      <p:grpSp>
        <p:nvGrpSpPr>
          <p:cNvPr id="46" name="Group 45"/>
          <p:cNvGrpSpPr/>
          <p:nvPr/>
        </p:nvGrpSpPr>
        <p:grpSpPr>
          <a:xfrm>
            <a:off x="5957456" y="3143084"/>
            <a:ext cx="205740" cy="1069848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559092" y="2851052"/>
            <a:ext cx="205740" cy="178308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3015859" y="1403988"/>
            <a:ext cx="9423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3567855" y="1781206"/>
            <a:ext cx="2389603" cy="1361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3567854" y="3140128"/>
            <a:ext cx="2389602" cy="791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561562" y="3562394"/>
            <a:ext cx="2395895" cy="650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3567854" y="4223996"/>
            <a:ext cx="2389602" cy="149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605435" y="4582242"/>
            <a:ext cx="10754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Hidden layer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988151" y="3588853"/>
            <a:ext cx="3914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sat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6163196" y="2850140"/>
            <a:ext cx="2395896" cy="28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163196" y="4212933"/>
            <a:ext cx="2395896" cy="42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8147544" y="2415558"/>
            <a:ext cx="10722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 layer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721201" y="3321391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721201" y="5447581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795741" y="4845890"/>
            <a:ext cx="6190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N-dim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880959" y="4400003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 rot="1413182">
                <a:off x="3614226" y="2789621"/>
                <a:ext cx="2385268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3182">
                <a:off x="2030402" y="2789620"/>
                <a:ext cx="2504916" cy="4220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 rot="19631347">
                <a:off x="3717394" y="4232327"/>
                <a:ext cx="2236830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31347">
                <a:off x="2133570" y="4232326"/>
                <a:ext cx="2356479" cy="4220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/>
          <p:cNvSpPr txBox="1"/>
          <p:nvPr/>
        </p:nvSpPr>
        <p:spPr>
          <a:xfrm>
            <a:off x="5445245" y="3579316"/>
            <a:ext cx="2712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6097990" y="3476421"/>
                <a:ext cx="1307153" cy="468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𝑐𝑎𝑡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989" y="3476420"/>
                <a:ext cx="1307153" cy="468333"/>
              </a:xfrm>
              <a:prstGeom prst="rect">
                <a:avLst/>
              </a:prstGeom>
              <a:blipFill>
                <a:blip r:embed="rId4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060924" y="1255867"/>
          <a:ext cx="2468880" cy="1234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888">
                  <a:extLst>
                    <a:ext uri="{9D8B030D-6E8A-4147-A177-3AD203B41FA5}">
                      <a16:colId xmlns:a16="http://schemas.microsoft.com/office/drawing/2014/main" val="4253241636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4278168359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1775200123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058570661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635929464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106092754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264893750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86523009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2604712063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797226581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1.6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04826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2.6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1.4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2.9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6.1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160804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311445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82356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2.7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1.9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9996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6577939" y="1734834"/>
                <a:ext cx="34657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939" y="1734834"/>
                <a:ext cx="346570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9" name="Group 158"/>
          <p:cNvGrpSpPr/>
          <p:nvPr/>
        </p:nvGrpSpPr>
        <p:grpSpPr>
          <a:xfrm>
            <a:off x="6928082" y="1253174"/>
            <a:ext cx="205740" cy="1783080"/>
            <a:chOff x="1800225" y="419100"/>
            <a:chExt cx="182880" cy="1828800"/>
          </a:xfrm>
        </p:grpSpPr>
        <p:sp>
          <p:nvSpPr>
            <p:cNvPr id="160" name="Rectangle 159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/>
              <p:cNvSpPr txBox="1"/>
              <p:nvPr/>
            </p:nvSpPr>
            <p:spPr>
              <a:xfrm>
                <a:off x="4888441" y="843213"/>
                <a:ext cx="3186834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              ×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70" name="TextBox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41" y="843212"/>
                <a:ext cx="3186834" cy="422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638243" y="1257515"/>
          <a:ext cx="246888" cy="1234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888">
                  <a:extLst>
                    <a:ext uri="{9D8B030D-6E8A-4147-A177-3AD203B41FA5}">
                      <a16:colId xmlns:a16="http://schemas.microsoft.com/office/drawing/2014/main" val="4255159121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443869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2.9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24459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6361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8155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1.9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530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/>
              <p:cNvSpPr txBox="1"/>
              <p:nvPr/>
            </p:nvSpPr>
            <p:spPr>
              <a:xfrm>
                <a:off x="7230094" y="1744978"/>
                <a:ext cx="35298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71" name="TextBox 1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094" y="1744978"/>
                <a:ext cx="352982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9310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936230" y="1789805"/>
            <a:ext cx="205740" cy="178308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936231" y="3940564"/>
            <a:ext cx="205740" cy="178308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528179" y="2453691"/>
            <a:ext cx="3964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528177" y="4653796"/>
            <a:ext cx="367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5531573" y="3151684"/>
            <a:ext cx="205740" cy="1069848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133209" y="2859653"/>
            <a:ext cx="205740" cy="178308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2591405" y="1412588"/>
            <a:ext cx="9423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3141972" y="1789806"/>
            <a:ext cx="2389603" cy="1361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3141970" y="3148728"/>
            <a:ext cx="2389602" cy="791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135679" y="3570994"/>
            <a:ext cx="2395895" cy="650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3141970" y="4232596"/>
            <a:ext cx="2389602" cy="149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186749" y="2379569"/>
            <a:ext cx="10754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8061223" y="4719314"/>
                <a:ext cx="542456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sat</m:t>
                        </m:r>
                      </m:sub>
                    </m:sSub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 </a:t>
                </a: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223" y="4719314"/>
                <a:ext cx="542456" cy="300082"/>
              </a:xfrm>
              <a:prstGeom prst="rect">
                <a:avLst/>
              </a:prstGeom>
              <a:blipFill>
                <a:blip r:embed="rId2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/>
          <p:cNvCxnSpPr/>
          <p:nvPr/>
        </p:nvCxnSpPr>
        <p:spPr>
          <a:xfrm flipV="1">
            <a:off x="5737313" y="2858740"/>
            <a:ext cx="2395896" cy="28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5737313" y="4221533"/>
            <a:ext cx="2395896" cy="42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576352" y="2412643"/>
            <a:ext cx="10722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347710" y="2451367"/>
                <a:ext cx="90640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710" y="2451367"/>
                <a:ext cx="906402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369005" y="4384725"/>
                <a:ext cx="90640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005" y="4384725"/>
                <a:ext cx="906402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/>
          <p:cNvSpPr txBox="1"/>
          <p:nvPr/>
        </p:nvSpPr>
        <p:spPr>
          <a:xfrm>
            <a:off x="2296746" y="3329992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296746" y="5456182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354797" y="4594160"/>
            <a:ext cx="6190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6029412" y="3455545"/>
                <a:ext cx="1738616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̂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412" y="3455545"/>
                <a:ext cx="1858266" cy="415498"/>
              </a:xfrm>
              <a:prstGeom prst="rect">
                <a:avLst/>
              </a:prstGeom>
              <a:blipFill>
                <a:blip r:embed="rId5"/>
                <a:stretch>
                  <a:fillRect t="-4412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7998227" y="5036235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466172" y="5456182"/>
            <a:ext cx="24352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 will be the size of word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479527" y="4241513"/>
                <a:ext cx="322781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526" y="4241513"/>
                <a:ext cx="322781" cy="300082"/>
              </a:xfrm>
              <a:prstGeom prst="rect">
                <a:avLst/>
              </a:prstGeom>
              <a:blipFill>
                <a:blip r:embed="rId6"/>
                <a:stretch>
                  <a:fillRect r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8236080" y="3402022"/>
                <a:ext cx="220849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079" y="3402022"/>
                <a:ext cx="2208495" cy="415498"/>
              </a:xfrm>
              <a:prstGeom prst="rect">
                <a:avLst/>
              </a:prstGeom>
              <a:blipFill>
                <a:blip r:embed="rId7"/>
                <a:stretch>
                  <a:fillRect t="-441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3469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3362114" y="1789805"/>
            <a:ext cx="205740" cy="178308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362115" y="3940564"/>
            <a:ext cx="205740" cy="178308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954063" y="2453691"/>
            <a:ext cx="3964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54061" y="4653796"/>
            <a:ext cx="367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5957457" y="3151684"/>
            <a:ext cx="205740" cy="1069848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559093" y="2859653"/>
            <a:ext cx="205740" cy="178308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3017289" y="1412588"/>
            <a:ext cx="9423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3567856" y="1789806"/>
            <a:ext cx="2389603" cy="1361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3567854" y="3148728"/>
            <a:ext cx="2389602" cy="791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561563" y="3570994"/>
            <a:ext cx="2395895" cy="650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3567854" y="4232596"/>
            <a:ext cx="2389602" cy="149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612633" y="2379569"/>
            <a:ext cx="10754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8487107" y="4719314"/>
                <a:ext cx="542456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sat</m:t>
                        </m:r>
                      </m:sub>
                    </m:sSub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 </a:t>
                </a: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107" y="4719314"/>
                <a:ext cx="542456" cy="300082"/>
              </a:xfrm>
              <a:prstGeom prst="rect">
                <a:avLst/>
              </a:prstGeom>
              <a:blipFill>
                <a:blip r:embed="rId2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/>
          <p:cNvCxnSpPr/>
          <p:nvPr/>
        </p:nvCxnSpPr>
        <p:spPr>
          <a:xfrm flipV="1">
            <a:off x="6163197" y="2858740"/>
            <a:ext cx="2395896" cy="28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163197" y="4221533"/>
            <a:ext cx="2395896" cy="42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8147545" y="2424158"/>
            <a:ext cx="10722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773594" y="2451367"/>
                <a:ext cx="90640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594" y="2451367"/>
                <a:ext cx="906402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794889" y="4384725"/>
                <a:ext cx="90640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889" y="4384725"/>
                <a:ext cx="906402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/>
          <p:cNvSpPr txBox="1"/>
          <p:nvPr/>
        </p:nvSpPr>
        <p:spPr>
          <a:xfrm>
            <a:off x="2722630" y="3329992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722630" y="5456182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780681" y="4594160"/>
            <a:ext cx="6190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6455297" y="3455545"/>
                <a:ext cx="2159887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̂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96" y="3455545"/>
                <a:ext cx="2159887" cy="738664"/>
              </a:xfrm>
              <a:prstGeom prst="rect">
                <a:avLst/>
              </a:prstGeom>
              <a:blipFill>
                <a:blip r:embed="rId5"/>
                <a:stretch>
                  <a:fillRect t="-2479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8424111" y="5036235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92056" y="5456182"/>
            <a:ext cx="24352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 will be the size of word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905411" y="4241513"/>
                <a:ext cx="322781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410" y="4241513"/>
                <a:ext cx="322781" cy="300082"/>
              </a:xfrm>
              <a:prstGeom prst="rect">
                <a:avLst/>
              </a:prstGeom>
              <a:blipFill>
                <a:blip r:embed="rId6"/>
                <a:stretch>
                  <a:fillRect r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1" name="Table 80"/>
          <p:cNvGraphicFramePr>
            <a:graphicFrameLocks noGrp="1"/>
          </p:cNvGraphicFramePr>
          <p:nvPr/>
        </p:nvGraphicFramePr>
        <p:xfrm>
          <a:off x="9659165" y="2858741"/>
          <a:ext cx="246888" cy="2468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888">
                  <a:extLst>
                    <a:ext uri="{9D8B030D-6E8A-4147-A177-3AD203B41FA5}">
                      <a16:colId xmlns:a16="http://schemas.microsoft.com/office/drawing/2014/main" val="4255159121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443869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24459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6361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8155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53094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09931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427874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0.7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259214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32886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1323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9659165" y="5446645"/>
                <a:ext cx="36074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 </a:t>
                </a: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165" y="5446645"/>
                <a:ext cx="360740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8147543" y="1841407"/>
                <a:ext cx="241938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solidFill>
                      <a:srgbClr val="FF0000"/>
                    </a:solidFill>
                  </a:rPr>
                  <a:t>We would prefer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350" dirty="0">
                    <a:solidFill>
                      <a:srgbClr val="FF0000"/>
                    </a:solidFill>
                  </a:rPr>
                  <a:t>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35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𝑠𝑎𝑡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543" y="1841407"/>
                <a:ext cx="2419380" cy="300082"/>
              </a:xfrm>
              <a:prstGeom prst="rect">
                <a:avLst/>
              </a:prstGeom>
              <a:blipFill>
                <a:blip r:embed="rId8"/>
                <a:stretch>
                  <a:fillRect l="-758" t="-204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938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3360685" y="1781204"/>
            <a:ext cx="205740" cy="178308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360686" y="3931964"/>
            <a:ext cx="205740" cy="178308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952632" y="2445091"/>
            <a:ext cx="3951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x</a:t>
            </a:r>
            <a:r>
              <a:rPr lang="en-US" sz="1350" baseline="-25000" dirty="0" err="1"/>
              <a:t>cat</a:t>
            </a:r>
            <a:endParaRPr lang="en-US" sz="1350" dirty="0"/>
          </a:p>
        </p:txBody>
      </p:sp>
      <p:sp>
        <p:nvSpPr>
          <p:cNvPr id="33" name="TextBox 32"/>
          <p:cNvSpPr txBox="1"/>
          <p:nvPr/>
        </p:nvSpPr>
        <p:spPr>
          <a:xfrm>
            <a:off x="2952633" y="4645195"/>
            <a:ext cx="3771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x</a:t>
            </a:r>
            <a:r>
              <a:rPr lang="en-US" sz="1350" baseline="-25000" dirty="0" err="1"/>
              <a:t>on</a:t>
            </a:r>
            <a:endParaRPr lang="en-US" sz="1350" dirty="0"/>
          </a:p>
        </p:txBody>
      </p:sp>
      <p:grpSp>
        <p:nvGrpSpPr>
          <p:cNvPr id="46" name="Group 45"/>
          <p:cNvGrpSpPr/>
          <p:nvPr/>
        </p:nvGrpSpPr>
        <p:grpSpPr>
          <a:xfrm>
            <a:off x="5957456" y="3143084"/>
            <a:ext cx="205740" cy="1069848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559092" y="2851052"/>
            <a:ext cx="205740" cy="178308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3015859" y="1403988"/>
            <a:ext cx="9423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3567855" y="1781206"/>
            <a:ext cx="2389603" cy="1361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3567854" y="3140128"/>
            <a:ext cx="2389602" cy="791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561562" y="3562394"/>
            <a:ext cx="2395895" cy="650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3567854" y="4223996"/>
            <a:ext cx="2389602" cy="149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605435" y="4582242"/>
            <a:ext cx="10754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Hidden layer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988151" y="3588853"/>
            <a:ext cx="3914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sat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6163196" y="2850140"/>
            <a:ext cx="2395896" cy="28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163196" y="4212933"/>
            <a:ext cx="2395896" cy="42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8147544" y="2415558"/>
            <a:ext cx="10722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 layer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721201" y="3321391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721201" y="5447581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795741" y="4845890"/>
            <a:ext cx="6190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N-dim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880959" y="4400003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3577870" y="2801162"/>
                <a:ext cx="906402" cy="450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</m:sSubSup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870" y="2801162"/>
                <a:ext cx="906402" cy="450444"/>
              </a:xfrm>
              <a:prstGeom prst="rect">
                <a:avLst/>
              </a:prstGeom>
              <a:blipFill>
                <a:blip r:embed="rId3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3681431" y="4243868"/>
                <a:ext cx="906402" cy="450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</m:sSubSup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431" y="4243868"/>
                <a:ext cx="906402" cy="450444"/>
              </a:xfrm>
              <a:prstGeom prst="rect">
                <a:avLst/>
              </a:prstGeom>
              <a:blipFill>
                <a:blip r:embed="rId4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060924" y="1255867"/>
          <a:ext cx="2468880" cy="1234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888">
                  <a:extLst>
                    <a:ext uri="{9D8B030D-6E8A-4147-A177-3AD203B41FA5}">
                      <a16:colId xmlns:a16="http://schemas.microsoft.com/office/drawing/2014/main" val="4253241636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4278168359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1775200123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058570661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635929464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106092754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264893750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86523009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2604712063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797226581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04826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2.6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6.1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160804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311445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82356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2.7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2.0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9996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/>
              <p:cNvSpPr txBox="1"/>
              <p:nvPr/>
            </p:nvSpPr>
            <p:spPr>
              <a:xfrm>
                <a:off x="4888441" y="843213"/>
                <a:ext cx="906402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70" name="TextBox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41" y="843212"/>
                <a:ext cx="906402" cy="4220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/>
          <p:cNvSpPr txBox="1"/>
          <p:nvPr/>
        </p:nvSpPr>
        <p:spPr>
          <a:xfrm>
            <a:off x="7148802" y="1314183"/>
            <a:ext cx="17791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Contain word’s vectors</a:t>
            </a:r>
          </a:p>
        </p:txBody>
      </p:sp>
      <p:cxnSp>
        <p:nvCxnSpPr>
          <p:cNvPr id="6" name="Straight Arrow Connector 5"/>
          <p:cNvCxnSpPr>
            <a:stCxn id="81" idx="1"/>
            <a:endCxn id="2" idx="3"/>
          </p:cNvCxnSpPr>
          <p:nvPr/>
        </p:nvCxnSpPr>
        <p:spPr>
          <a:xfrm flipH="1">
            <a:off x="6529805" y="1464225"/>
            <a:ext cx="618997" cy="408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7154643" y="3421906"/>
                <a:ext cx="90640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643" y="3421906"/>
                <a:ext cx="906402" cy="415498"/>
              </a:xfrm>
              <a:prstGeom prst="rect">
                <a:avLst/>
              </a:prstGeom>
              <a:blipFill>
                <a:blip r:embed="rId6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3015859" y="5898888"/>
            <a:ext cx="6463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can consider either W or W’ as the word’s representation. Or even take the average.</a:t>
            </a:r>
          </a:p>
        </p:txBody>
      </p:sp>
    </p:spTree>
    <p:extLst>
      <p:ext uri="{BB962C8B-B14F-4D97-AF65-F5344CB8AC3E}">
        <p14:creationId xmlns:p14="http://schemas.microsoft.com/office/powerpoint/2010/main" val="394436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38" y="1481590"/>
            <a:ext cx="6379322" cy="451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16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analogies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892" y="1567933"/>
            <a:ext cx="7160217" cy="491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72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AutoShape 2"/>
          <p:cNvSpPr>
            <a:spLocks/>
          </p:cNvSpPr>
          <p:nvPr/>
        </p:nvSpPr>
        <p:spPr bwMode="auto">
          <a:xfrm>
            <a:off x="3257322" y="1693304"/>
            <a:ext cx="8441334" cy="83927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2515" tIns="42515" rIns="42515" bIns="42515" anchor="ctr"/>
          <a:lstStyle/>
          <a:p>
            <a:pPr algn="l">
              <a:defRPr/>
            </a:pPr>
            <a:r>
              <a:rPr lang="en-US" sz="1765" dirty="0">
                <a:cs typeface="Helvetica Light" charset="0"/>
              </a:rPr>
              <a:t>Ratios of co-occurrence probabilities can encode meaning components</a:t>
            </a:r>
          </a:p>
        </p:txBody>
      </p:sp>
      <p:sp>
        <p:nvSpPr>
          <p:cNvPr id="17411" name="AutoShape 3"/>
          <p:cNvSpPr>
            <a:spLocks/>
          </p:cNvSpPr>
          <p:nvPr/>
        </p:nvSpPr>
        <p:spPr bwMode="auto">
          <a:xfrm>
            <a:off x="510481" y="1636151"/>
            <a:ext cx="3083719" cy="45534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2515" tIns="42515" rIns="42515" bIns="42515" anchor="ctr"/>
          <a:lstStyle/>
          <a:p>
            <a:pPr>
              <a:defRPr/>
            </a:pPr>
            <a:r>
              <a:rPr lang="en-US" sz="1765" dirty="0">
                <a:solidFill>
                  <a:srgbClr val="C82506"/>
                </a:solidFill>
                <a:cs typeface="Helvetica Light" charset="0"/>
              </a:rPr>
              <a:t>Crucial insight: </a:t>
            </a:r>
            <a:endParaRPr lang="en-US" sz="1765" dirty="0">
              <a:cs typeface="Helvetica Light" charset="0"/>
            </a:endParaRPr>
          </a:p>
        </p:txBody>
      </p:sp>
      <p:grpSp>
        <p:nvGrpSpPr>
          <p:cNvPr id="17412" name="Group 4"/>
          <p:cNvGrpSpPr>
            <a:grpSpLocks/>
          </p:cNvGrpSpPr>
          <p:nvPr/>
        </p:nvGrpSpPr>
        <p:grpSpPr bwMode="auto">
          <a:xfrm>
            <a:off x="852348" y="2698543"/>
            <a:ext cx="10921009" cy="1402776"/>
            <a:chOff x="-1" y="-1"/>
            <a:chExt cx="11650299" cy="1996731"/>
          </a:xfrm>
        </p:grpSpPr>
        <p:sp>
          <p:nvSpPr>
            <p:cNvPr id="17413" name="AutoShape 5"/>
            <p:cNvSpPr>
              <a:spLocks/>
            </p:cNvSpPr>
            <p:nvPr/>
          </p:nvSpPr>
          <p:spPr bwMode="auto">
            <a:xfrm>
              <a:off x="2154464" y="30183"/>
              <a:ext cx="1863921" cy="648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1765" i="1" dirty="0">
                  <a:latin typeface="Times"/>
                  <a:cs typeface="Times"/>
                </a:rPr>
                <a:t>x</a:t>
              </a:r>
              <a:r>
                <a:rPr lang="en-US" sz="1765" dirty="0">
                  <a:cs typeface="Helvetica Light" charset="0"/>
                </a:rPr>
                <a:t> = solid</a:t>
              </a:r>
            </a:p>
          </p:txBody>
        </p:sp>
        <p:sp>
          <p:nvSpPr>
            <p:cNvPr id="17414" name="AutoShape 6"/>
            <p:cNvSpPr>
              <a:spLocks/>
            </p:cNvSpPr>
            <p:nvPr/>
          </p:nvSpPr>
          <p:spPr bwMode="auto">
            <a:xfrm>
              <a:off x="6393534" y="30183"/>
              <a:ext cx="2398964" cy="648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1765" i="1" dirty="0">
                  <a:latin typeface="Times"/>
                  <a:cs typeface="Times"/>
                </a:rPr>
                <a:t>  x</a:t>
              </a:r>
              <a:r>
                <a:rPr lang="en-US" sz="1765" dirty="0">
                  <a:cs typeface="Helvetica Light" charset="0"/>
                </a:rPr>
                <a:t> = water   </a:t>
              </a:r>
            </a:p>
          </p:txBody>
        </p:sp>
        <p:sp>
          <p:nvSpPr>
            <p:cNvPr id="17415" name="AutoShape 7"/>
            <p:cNvSpPr>
              <a:spLocks/>
            </p:cNvSpPr>
            <p:nvPr/>
          </p:nvSpPr>
          <p:spPr bwMode="auto">
            <a:xfrm>
              <a:off x="2508513" y="1048478"/>
              <a:ext cx="1155821" cy="648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1765">
                  <a:solidFill>
                    <a:srgbClr val="C82506"/>
                  </a:solidFill>
                  <a:cs typeface="Helvetica Light" charset="0"/>
                </a:rPr>
                <a:t>large</a:t>
              </a:r>
              <a:endParaRPr lang="en-US" sz="1765">
                <a:cs typeface="Helvetica Light" charset="0"/>
              </a:endParaRPr>
            </a:p>
          </p:txBody>
        </p:sp>
        <p:grpSp>
          <p:nvGrpSpPr>
            <p:cNvPr id="2" name="Group 8"/>
            <p:cNvGrpSpPr>
              <a:grpSpLocks/>
            </p:cNvGrpSpPr>
            <p:nvPr/>
          </p:nvGrpSpPr>
          <p:grpSpPr bwMode="auto">
            <a:xfrm>
              <a:off x="4424266" y="34741"/>
              <a:ext cx="1661008" cy="1666841"/>
              <a:chOff x="0" y="0"/>
              <a:chExt cx="1661008" cy="1666840"/>
            </a:xfrm>
          </p:grpSpPr>
          <p:sp>
            <p:nvSpPr>
              <p:cNvPr id="17417" name="AutoShape 9"/>
              <p:cNvSpPr>
                <a:spLocks/>
              </p:cNvSpPr>
              <p:nvPr/>
            </p:nvSpPr>
            <p:spPr bwMode="auto">
              <a:xfrm>
                <a:off x="561" y="207"/>
                <a:ext cx="1660699" cy="6481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49801" tIns="49801" rIns="49801" bIns="49801" anchor="ctr"/>
              <a:lstStyle/>
              <a:p>
                <a:pPr>
                  <a:defRPr/>
                </a:pPr>
                <a:r>
                  <a:rPr lang="en-US" sz="1765" i="1" dirty="0">
                    <a:latin typeface="Times"/>
                    <a:cs typeface="Times"/>
                  </a:rPr>
                  <a:t>x</a:t>
                </a:r>
                <a:r>
                  <a:rPr lang="en-US" sz="1765" dirty="0">
                    <a:cs typeface="Helvetica Light" charset="0"/>
                  </a:rPr>
                  <a:t> = gas</a:t>
                </a:r>
              </a:p>
            </p:txBody>
          </p:sp>
          <p:sp>
            <p:nvSpPr>
              <p:cNvPr id="17418" name="AutoShape 10"/>
              <p:cNvSpPr>
                <a:spLocks/>
              </p:cNvSpPr>
              <p:nvPr/>
            </p:nvSpPr>
            <p:spPr bwMode="auto">
              <a:xfrm>
                <a:off x="335558" y="1018503"/>
                <a:ext cx="1181224" cy="6481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49801" tIns="49801" rIns="49801" bIns="49801" anchor="ctr"/>
              <a:lstStyle/>
              <a:p>
                <a:pPr>
                  <a:defRPr/>
                </a:pPr>
                <a:r>
                  <a:rPr lang="en-US" sz="1765">
                    <a:solidFill>
                      <a:srgbClr val="0365C0"/>
                    </a:solidFill>
                    <a:cs typeface="Helvetica Light" charset="0"/>
                  </a:rPr>
                  <a:t>small</a:t>
                </a:r>
                <a:endParaRPr lang="en-US" sz="1765">
                  <a:cs typeface="Helvetica Light" charset="0"/>
                </a:endParaRPr>
              </a:p>
            </p:txBody>
          </p:sp>
        </p:grpSp>
        <p:sp>
          <p:nvSpPr>
            <p:cNvPr id="17419" name="Line 11"/>
            <p:cNvSpPr>
              <a:spLocks noChangeShapeType="1"/>
            </p:cNvSpPr>
            <p:nvPr/>
          </p:nvSpPr>
          <p:spPr bwMode="auto">
            <a:xfrm flipV="1">
              <a:off x="17465" y="676744"/>
              <a:ext cx="11350228" cy="0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20" name="Line 12"/>
            <p:cNvSpPr>
              <a:spLocks noChangeShapeType="1"/>
            </p:cNvSpPr>
            <p:nvPr/>
          </p:nvSpPr>
          <p:spPr bwMode="auto">
            <a:xfrm flipV="1">
              <a:off x="1935366" y="-1"/>
              <a:ext cx="0" cy="186025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pic>
          <p:nvPicPr>
            <p:cNvPr id="17421" name="Picture 13" descr="pasted-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056418"/>
              <a:ext cx="1399898" cy="557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7422" name="AutoShape 14"/>
            <p:cNvSpPr>
              <a:spLocks/>
            </p:cNvSpPr>
            <p:nvPr/>
          </p:nvSpPr>
          <p:spPr bwMode="auto">
            <a:xfrm>
              <a:off x="8795673" y="30183"/>
              <a:ext cx="2854625" cy="648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1765" i="1" dirty="0">
                  <a:latin typeface="Times"/>
                  <a:cs typeface="Times"/>
                </a:rPr>
                <a:t>  x</a:t>
              </a:r>
              <a:r>
                <a:rPr lang="en-US" sz="1765" dirty="0">
                  <a:cs typeface="Helvetica Light" charset="0"/>
                </a:rPr>
                <a:t> = random   </a:t>
              </a:r>
            </a:p>
          </p:txBody>
        </p:sp>
        <p:sp>
          <p:nvSpPr>
            <p:cNvPr id="17423" name="AutoShape 15"/>
            <p:cNvSpPr>
              <a:spLocks/>
            </p:cNvSpPr>
            <p:nvPr/>
          </p:nvSpPr>
          <p:spPr bwMode="auto">
            <a:xfrm>
              <a:off x="9441854" y="1048478"/>
              <a:ext cx="1181224" cy="648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1765">
                  <a:solidFill>
                    <a:srgbClr val="0365C0"/>
                  </a:solidFill>
                  <a:cs typeface="Helvetica Light" charset="0"/>
                </a:rPr>
                <a:t>small</a:t>
              </a:r>
              <a:endParaRPr lang="en-US" sz="1765">
                <a:cs typeface="Helvetica Light" charset="0"/>
              </a:endParaRPr>
            </a:p>
          </p:txBody>
        </p:sp>
        <p:sp>
          <p:nvSpPr>
            <p:cNvPr id="17424" name="AutoShape 16"/>
            <p:cNvSpPr>
              <a:spLocks/>
            </p:cNvSpPr>
            <p:nvPr/>
          </p:nvSpPr>
          <p:spPr bwMode="auto">
            <a:xfrm>
              <a:off x="6903175" y="1048478"/>
              <a:ext cx="1155821" cy="648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1765">
                  <a:solidFill>
                    <a:srgbClr val="C82506"/>
                  </a:solidFill>
                  <a:cs typeface="Helvetica Light" charset="0"/>
                </a:rPr>
                <a:t>large</a:t>
              </a:r>
              <a:endParaRPr lang="en-US" sz="1765">
                <a:cs typeface="Helvetica Light" charset="0"/>
              </a:endParaRPr>
            </a:p>
          </p:txBody>
        </p:sp>
        <p:sp>
          <p:nvSpPr>
            <p:cNvPr id="3" name="Line 17"/>
            <p:cNvSpPr>
              <a:spLocks noChangeShapeType="1"/>
            </p:cNvSpPr>
            <p:nvPr/>
          </p:nvSpPr>
          <p:spPr bwMode="auto">
            <a:xfrm flipV="1">
              <a:off x="17465" y="1996730"/>
              <a:ext cx="11350228" cy="0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26" name="Line 18"/>
            <p:cNvSpPr>
              <a:spLocks noChangeShapeType="1"/>
            </p:cNvSpPr>
            <p:nvPr/>
          </p:nvSpPr>
          <p:spPr bwMode="auto">
            <a:xfrm flipV="1">
              <a:off x="4234308" y="9531"/>
              <a:ext cx="0" cy="1861844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27" name="Line 19"/>
            <p:cNvSpPr>
              <a:spLocks noChangeShapeType="1"/>
            </p:cNvSpPr>
            <p:nvPr/>
          </p:nvSpPr>
          <p:spPr bwMode="auto">
            <a:xfrm flipV="1">
              <a:off x="6406236" y="9531"/>
              <a:ext cx="0" cy="1861844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28" name="Line 20"/>
            <p:cNvSpPr>
              <a:spLocks noChangeShapeType="1"/>
            </p:cNvSpPr>
            <p:nvPr/>
          </p:nvSpPr>
          <p:spPr bwMode="auto">
            <a:xfrm flipV="1">
              <a:off x="8808375" y="6353"/>
              <a:ext cx="0" cy="186025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</p:grpSp>
      <p:grpSp>
        <p:nvGrpSpPr>
          <p:cNvPr id="17429" name="Group 21"/>
          <p:cNvGrpSpPr>
            <a:grpSpLocks/>
          </p:cNvGrpSpPr>
          <p:nvPr/>
        </p:nvGrpSpPr>
        <p:grpSpPr bwMode="auto">
          <a:xfrm>
            <a:off x="568048" y="3985350"/>
            <a:ext cx="10760314" cy="1161798"/>
            <a:chOff x="204758" y="0"/>
            <a:chExt cx="11478536" cy="1652234"/>
          </a:xfrm>
        </p:grpSpPr>
        <p:grpSp>
          <p:nvGrpSpPr>
            <p:cNvPr id="17425" name="Group 22"/>
            <p:cNvGrpSpPr>
              <a:grpSpLocks/>
            </p:cNvGrpSpPr>
            <p:nvPr/>
          </p:nvGrpSpPr>
          <p:grpSpPr bwMode="auto">
            <a:xfrm>
              <a:off x="204758" y="503135"/>
              <a:ext cx="10900642" cy="658679"/>
              <a:chOff x="204758" y="724"/>
              <a:chExt cx="10900642" cy="658678"/>
            </a:xfrm>
          </p:grpSpPr>
          <p:pic>
            <p:nvPicPr>
              <p:cNvPr id="17431" name="Picture 23" descr="pasted-image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758" y="100721"/>
                <a:ext cx="1975604" cy="5568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7432" name="AutoShape 24"/>
              <p:cNvSpPr>
                <a:spLocks/>
              </p:cNvSpPr>
              <p:nvPr/>
            </p:nvSpPr>
            <p:spPr bwMode="auto">
              <a:xfrm>
                <a:off x="3016477" y="724"/>
                <a:ext cx="1181189" cy="6459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49801" tIns="49801" rIns="49801" bIns="49801" anchor="ctr"/>
              <a:lstStyle/>
              <a:p>
                <a:pPr>
                  <a:defRPr/>
                </a:pPr>
                <a:r>
                  <a:rPr lang="en-US" sz="1765">
                    <a:solidFill>
                      <a:srgbClr val="0365C0"/>
                    </a:solidFill>
                    <a:cs typeface="Helvetica Light" charset="0"/>
                  </a:rPr>
                  <a:t>small</a:t>
                </a:r>
                <a:endParaRPr lang="en-US" sz="1765">
                  <a:cs typeface="Helvetica Light" charset="0"/>
                </a:endParaRPr>
              </a:p>
            </p:txBody>
          </p:sp>
          <p:sp>
            <p:nvSpPr>
              <p:cNvPr id="17433" name="AutoShape 25"/>
              <p:cNvSpPr>
                <a:spLocks/>
              </p:cNvSpPr>
              <p:nvPr/>
            </p:nvSpPr>
            <p:spPr bwMode="auto">
              <a:xfrm>
                <a:off x="5185165" y="13421"/>
                <a:ext cx="1155787" cy="6459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49801" tIns="49801" rIns="49801" bIns="49801" anchor="ctr"/>
              <a:lstStyle/>
              <a:p>
                <a:pPr>
                  <a:defRPr/>
                </a:pPr>
                <a:r>
                  <a:rPr lang="en-US" sz="1765">
                    <a:solidFill>
                      <a:srgbClr val="C82506"/>
                    </a:solidFill>
                    <a:cs typeface="Helvetica Light" charset="0"/>
                  </a:rPr>
                  <a:t>large</a:t>
                </a:r>
                <a:endParaRPr lang="en-US" sz="1765">
                  <a:cs typeface="Helvetica Light" charset="0"/>
                </a:endParaRPr>
              </a:p>
            </p:txBody>
          </p:sp>
          <p:sp>
            <p:nvSpPr>
              <p:cNvPr id="17434" name="AutoShape 26"/>
              <p:cNvSpPr>
                <a:spLocks/>
              </p:cNvSpPr>
              <p:nvPr/>
            </p:nvSpPr>
            <p:spPr bwMode="auto">
              <a:xfrm>
                <a:off x="7412596" y="13421"/>
                <a:ext cx="1155787" cy="6459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49801" tIns="49801" rIns="49801" bIns="49801" anchor="ctr"/>
              <a:lstStyle/>
              <a:p>
                <a:pPr>
                  <a:defRPr/>
                </a:pPr>
                <a:r>
                  <a:rPr lang="en-US" sz="1765">
                    <a:solidFill>
                      <a:srgbClr val="C82506"/>
                    </a:solidFill>
                    <a:cs typeface="Helvetica Light" charset="0"/>
                  </a:rPr>
                  <a:t>large</a:t>
                </a:r>
                <a:endParaRPr lang="en-US" sz="1765">
                  <a:cs typeface="Helvetica Light" charset="0"/>
                </a:endParaRPr>
              </a:p>
            </p:txBody>
          </p:sp>
          <p:sp>
            <p:nvSpPr>
              <p:cNvPr id="17435" name="AutoShape 27"/>
              <p:cNvSpPr>
                <a:spLocks/>
              </p:cNvSpPr>
              <p:nvPr/>
            </p:nvSpPr>
            <p:spPr bwMode="auto">
              <a:xfrm>
                <a:off x="9924211" y="13421"/>
                <a:ext cx="1181189" cy="6459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49801" tIns="49801" rIns="49801" bIns="49801" anchor="ctr"/>
              <a:lstStyle/>
              <a:p>
                <a:pPr>
                  <a:defRPr/>
                </a:pPr>
                <a:r>
                  <a:rPr lang="en-US" sz="1765">
                    <a:solidFill>
                      <a:srgbClr val="0365C0"/>
                    </a:solidFill>
                    <a:cs typeface="Helvetica Light" charset="0"/>
                  </a:rPr>
                  <a:t>small</a:t>
                </a:r>
                <a:endParaRPr lang="en-US" sz="1765">
                  <a:cs typeface="Helvetica Light" charset="0"/>
                </a:endParaRPr>
              </a:p>
            </p:txBody>
          </p:sp>
        </p:grpSp>
        <p:sp>
          <p:nvSpPr>
            <p:cNvPr id="17436" name="Line 28"/>
            <p:cNvSpPr>
              <a:spLocks noChangeShapeType="1"/>
            </p:cNvSpPr>
            <p:nvPr/>
          </p:nvSpPr>
          <p:spPr bwMode="auto">
            <a:xfrm flipV="1">
              <a:off x="333399" y="1652234"/>
              <a:ext cx="11349895" cy="0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37" name="Line 29"/>
            <p:cNvSpPr>
              <a:spLocks noChangeShapeType="1"/>
            </p:cNvSpPr>
            <p:nvPr/>
          </p:nvSpPr>
          <p:spPr bwMode="auto">
            <a:xfrm flipV="1">
              <a:off x="2443346" y="0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38" name="Line 30"/>
            <p:cNvSpPr>
              <a:spLocks noChangeShapeType="1"/>
            </p:cNvSpPr>
            <p:nvPr/>
          </p:nvSpPr>
          <p:spPr bwMode="auto">
            <a:xfrm flipV="1">
              <a:off x="4740632" y="0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39" name="Line 31"/>
            <p:cNvSpPr>
              <a:spLocks noChangeShapeType="1"/>
            </p:cNvSpPr>
            <p:nvPr/>
          </p:nvSpPr>
          <p:spPr bwMode="auto">
            <a:xfrm flipV="1">
              <a:off x="6914084" y="23807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40" name="Line 32"/>
            <p:cNvSpPr>
              <a:spLocks noChangeShapeType="1"/>
            </p:cNvSpPr>
            <p:nvPr/>
          </p:nvSpPr>
          <p:spPr bwMode="auto">
            <a:xfrm flipV="1">
              <a:off x="9322503" y="9523"/>
              <a:ext cx="0" cy="1598288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</p:grpSp>
      <p:grpSp>
        <p:nvGrpSpPr>
          <p:cNvPr id="17441" name="Group 33"/>
          <p:cNvGrpSpPr>
            <a:grpSpLocks/>
          </p:cNvGrpSpPr>
          <p:nvPr/>
        </p:nvGrpSpPr>
        <p:grpSpPr bwMode="auto">
          <a:xfrm>
            <a:off x="541278" y="5128189"/>
            <a:ext cx="10787083" cy="1139490"/>
            <a:chOff x="122214" y="0"/>
            <a:chExt cx="11505948" cy="1620509"/>
          </a:xfrm>
        </p:grpSpPr>
        <p:sp>
          <p:nvSpPr>
            <p:cNvPr id="17442" name="AutoShape 34"/>
            <p:cNvSpPr>
              <a:spLocks/>
            </p:cNvSpPr>
            <p:nvPr/>
          </p:nvSpPr>
          <p:spPr bwMode="auto">
            <a:xfrm>
              <a:off x="7599183" y="514246"/>
              <a:ext cx="669909" cy="647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1765">
                  <a:cs typeface="Helvetica Light" charset="0"/>
                </a:rPr>
                <a:t>~1</a:t>
              </a:r>
            </a:p>
          </p:txBody>
        </p:sp>
        <p:sp>
          <p:nvSpPr>
            <p:cNvPr id="17443" name="AutoShape 35"/>
            <p:cNvSpPr>
              <a:spLocks/>
            </p:cNvSpPr>
            <p:nvPr/>
          </p:nvSpPr>
          <p:spPr bwMode="auto">
            <a:xfrm>
              <a:off x="10124835" y="514246"/>
              <a:ext cx="669909" cy="647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1765">
                  <a:cs typeface="Helvetica Light" charset="0"/>
                </a:rPr>
                <a:t>~1</a:t>
              </a:r>
            </a:p>
          </p:txBody>
        </p:sp>
        <p:sp>
          <p:nvSpPr>
            <p:cNvPr id="17444" name="Line 36"/>
            <p:cNvSpPr>
              <a:spLocks noChangeShapeType="1"/>
            </p:cNvSpPr>
            <p:nvPr/>
          </p:nvSpPr>
          <p:spPr bwMode="auto">
            <a:xfrm flipV="1">
              <a:off x="279393" y="1620509"/>
              <a:ext cx="11348769" cy="0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45" name="Line 37"/>
            <p:cNvSpPr>
              <a:spLocks noChangeShapeType="1"/>
            </p:cNvSpPr>
            <p:nvPr/>
          </p:nvSpPr>
          <p:spPr bwMode="auto">
            <a:xfrm flipV="1">
              <a:off x="2389131" y="0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46" name="Line 38"/>
            <p:cNvSpPr>
              <a:spLocks noChangeShapeType="1"/>
            </p:cNvSpPr>
            <p:nvPr/>
          </p:nvSpPr>
          <p:spPr bwMode="auto">
            <a:xfrm flipV="1">
              <a:off x="4684602" y="0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47" name="Line 39"/>
            <p:cNvSpPr>
              <a:spLocks noChangeShapeType="1"/>
            </p:cNvSpPr>
            <p:nvPr/>
          </p:nvSpPr>
          <p:spPr bwMode="auto">
            <a:xfrm flipV="1">
              <a:off x="6859425" y="23807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48" name="Line 40"/>
            <p:cNvSpPr>
              <a:spLocks noChangeShapeType="1"/>
            </p:cNvSpPr>
            <p:nvPr/>
          </p:nvSpPr>
          <p:spPr bwMode="auto">
            <a:xfrm flipV="1">
              <a:off x="9267605" y="9523"/>
              <a:ext cx="0" cy="1598288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pic>
          <p:nvPicPr>
            <p:cNvPr id="17449" name="Picture 41" descr="pasted-imag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214" y="250772"/>
              <a:ext cx="2020560" cy="1294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7450" name="AutoShape 42"/>
            <p:cNvSpPr>
              <a:spLocks/>
            </p:cNvSpPr>
            <p:nvPr/>
          </p:nvSpPr>
          <p:spPr bwMode="auto">
            <a:xfrm>
              <a:off x="2909819" y="472979"/>
              <a:ext cx="1155673" cy="647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1765">
                  <a:solidFill>
                    <a:srgbClr val="C82506"/>
                  </a:solidFill>
                  <a:cs typeface="Helvetica Light" charset="0"/>
                </a:rPr>
                <a:t>large</a:t>
              </a:r>
              <a:endParaRPr lang="en-US" sz="1765">
                <a:cs typeface="Helvetica Light" charset="0"/>
              </a:endParaRPr>
            </a:p>
          </p:txBody>
        </p:sp>
        <p:sp>
          <p:nvSpPr>
            <p:cNvPr id="17451" name="AutoShape 43"/>
            <p:cNvSpPr>
              <a:spLocks/>
            </p:cNvSpPr>
            <p:nvPr/>
          </p:nvSpPr>
          <p:spPr bwMode="auto">
            <a:xfrm>
              <a:off x="5181477" y="542815"/>
              <a:ext cx="1181072" cy="647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1765">
                  <a:solidFill>
                    <a:srgbClr val="0365C0"/>
                  </a:solidFill>
                  <a:cs typeface="Helvetica Light" charset="0"/>
                </a:rPr>
                <a:t>small</a:t>
              </a:r>
              <a:endParaRPr lang="en-US" sz="1765">
                <a:cs typeface="Helvetica Light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Helvetica Light" charset="0"/>
              </a:rPr>
              <a:t>Encoding meaning in vector differences</a:t>
            </a:r>
            <a:br>
              <a:rPr lang="en-US" dirty="0">
                <a:cs typeface="Helvetica Light" charset="0"/>
              </a:rPr>
            </a:br>
            <a:r>
              <a:rPr lang="en-US" sz="3137" dirty="0">
                <a:solidFill>
                  <a:schemeClr val="accent4"/>
                </a:solidFill>
              </a:rPr>
              <a:t>[Pennington, Socher, and Manning, EMNLP 2014]</a:t>
            </a:r>
            <a:endParaRPr lang="en-US" sz="3137" dirty="0"/>
          </a:p>
        </p:txBody>
      </p:sp>
    </p:spTree>
    <p:extLst>
      <p:ext uri="{BB962C8B-B14F-4D97-AF65-F5344CB8AC3E}">
        <p14:creationId xmlns:p14="http://schemas.microsoft.com/office/powerpoint/2010/main" val="9991916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AutoShape 2"/>
          <p:cNvSpPr>
            <a:spLocks/>
          </p:cNvSpPr>
          <p:nvPr/>
        </p:nvSpPr>
        <p:spPr bwMode="auto">
          <a:xfrm>
            <a:off x="3257322" y="1693304"/>
            <a:ext cx="8441334" cy="83927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2515" tIns="42515" rIns="42515" bIns="42515" anchor="ctr"/>
          <a:lstStyle/>
          <a:p>
            <a:pPr algn="l">
              <a:defRPr/>
            </a:pPr>
            <a:r>
              <a:rPr lang="en-US" sz="1765" dirty="0">
                <a:cs typeface="Helvetica Light" charset="0"/>
              </a:rPr>
              <a:t>Ratios of co-occurrence probabilities can encode meaning components</a:t>
            </a:r>
          </a:p>
        </p:txBody>
      </p:sp>
      <p:sp>
        <p:nvSpPr>
          <p:cNvPr id="17411" name="AutoShape 3"/>
          <p:cNvSpPr>
            <a:spLocks/>
          </p:cNvSpPr>
          <p:nvPr/>
        </p:nvSpPr>
        <p:spPr bwMode="auto">
          <a:xfrm>
            <a:off x="510481" y="1636151"/>
            <a:ext cx="3083719" cy="45534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2515" tIns="42515" rIns="42515" bIns="42515" anchor="ctr"/>
          <a:lstStyle/>
          <a:p>
            <a:pPr>
              <a:defRPr/>
            </a:pPr>
            <a:r>
              <a:rPr lang="en-US" sz="1765" dirty="0">
                <a:solidFill>
                  <a:srgbClr val="C82506"/>
                </a:solidFill>
                <a:cs typeface="Helvetica Light" charset="0"/>
              </a:rPr>
              <a:t>Crucial insight: </a:t>
            </a:r>
            <a:endParaRPr lang="en-US" sz="1765" dirty="0">
              <a:cs typeface="Helvetica Light" charset="0"/>
            </a:endParaRPr>
          </a:p>
        </p:txBody>
      </p:sp>
      <p:grpSp>
        <p:nvGrpSpPr>
          <p:cNvPr id="17412" name="Group 4"/>
          <p:cNvGrpSpPr>
            <a:grpSpLocks/>
          </p:cNvGrpSpPr>
          <p:nvPr/>
        </p:nvGrpSpPr>
        <p:grpSpPr bwMode="auto">
          <a:xfrm>
            <a:off x="852348" y="2698543"/>
            <a:ext cx="10921009" cy="1402776"/>
            <a:chOff x="-1" y="-1"/>
            <a:chExt cx="11650299" cy="1996731"/>
          </a:xfrm>
        </p:grpSpPr>
        <p:sp>
          <p:nvSpPr>
            <p:cNvPr id="17413" name="AutoShape 5"/>
            <p:cNvSpPr>
              <a:spLocks/>
            </p:cNvSpPr>
            <p:nvPr/>
          </p:nvSpPr>
          <p:spPr bwMode="auto">
            <a:xfrm>
              <a:off x="2154464" y="30183"/>
              <a:ext cx="1863921" cy="648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1765" i="1" dirty="0">
                  <a:latin typeface="Times"/>
                  <a:cs typeface="Times"/>
                </a:rPr>
                <a:t>x</a:t>
              </a:r>
              <a:r>
                <a:rPr lang="en-US" sz="1765" dirty="0">
                  <a:cs typeface="Helvetica Light" charset="0"/>
                </a:rPr>
                <a:t> = solid</a:t>
              </a:r>
            </a:p>
          </p:txBody>
        </p:sp>
        <p:sp>
          <p:nvSpPr>
            <p:cNvPr id="17414" name="AutoShape 6"/>
            <p:cNvSpPr>
              <a:spLocks/>
            </p:cNvSpPr>
            <p:nvPr/>
          </p:nvSpPr>
          <p:spPr bwMode="auto">
            <a:xfrm>
              <a:off x="6393534" y="30183"/>
              <a:ext cx="2398964" cy="648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1765" i="1" dirty="0">
                  <a:latin typeface="Times"/>
                  <a:cs typeface="Times"/>
                </a:rPr>
                <a:t>  x</a:t>
              </a:r>
              <a:r>
                <a:rPr lang="en-US" sz="1765" dirty="0">
                  <a:cs typeface="Helvetica Light" charset="0"/>
                </a:rPr>
                <a:t> = water   </a:t>
              </a:r>
            </a:p>
          </p:txBody>
        </p:sp>
        <p:sp>
          <p:nvSpPr>
            <p:cNvPr id="17415" name="AutoShape 7"/>
            <p:cNvSpPr>
              <a:spLocks/>
            </p:cNvSpPr>
            <p:nvPr/>
          </p:nvSpPr>
          <p:spPr bwMode="auto">
            <a:xfrm>
              <a:off x="2246811" y="1048478"/>
              <a:ext cx="1832883" cy="6292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3137" dirty="0">
                  <a:solidFill>
                    <a:srgbClr val="C82506"/>
                  </a:solidFill>
                  <a:cs typeface="Helvetica Light" charset="0"/>
                </a:rPr>
                <a:t>1.9 x 10</a:t>
              </a:r>
              <a:r>
                <a:rPr lang="en-US" sz="3137" baseline="32000" dirty="0">
                  <a:solidFill>
                    <a:srgbClr val="C82506"/>
                  </a:solidFill>
                  <a:cs typeface="Helvetica Light" charset="0"/>
                </a:rPr>
                <a:t>-4</a:t>
              </a:r>
              <a:endParaRPr lang="en-US" sz="1765" dirty="0">
                <a:cs typeface="Helvetica Light" charset="0"/>
              </a:endParaRPr>
            </a:p>
          </p:txBody>
        </p:sp>
        <p:sp>
          <p:nvSpPr>
            <p:cNvPr id="17417" name="AutoShape 9"/>
            <p:cNvSpPr>
              <a:spLocks/>
            </p:cNvSpPr>
            <p:nvPr/>
          </p:nvSpPr>
          <p:spPr bwMode="auto">
            <a:xfrm>
              <a:off x="4424827" y="34948"/>
              <a:ext cx="1660699" cy="648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1765" i="1" dirty="0">
                  <a:latin typeface="Times"/>
                  <a:cs typeface="Times"/>
                </a:rPr>
                <a:t>x</a:t>
              </a:r>
              <a:r>
                <a:rPr lang="en-US" sz="1765" dirty="0">
                  <a:cs typeface="Helvetica Light" charset="0"/>
                </a:rPr>
                <a:t> = gas</a:t>
              </a:r>
            </a:p>
          </p:txBody>
        </p:sp>
        <p:sp>
          <p:nvSpPr>
            <p:cNvPr id="17419" name="Line 11"/>
            <p:cNvSpPr>
              <a:spLocks noChangeShapeType="1"/>
            </p:cNvSpPr>
            <p:nvPr/>
          </p:nvSpPr>
          <p:spPr bwMode="auto">
            <a:xfrm flipV="1">
              <a:off x="17465" y="676744"/>
              <a:ext cx="11350228" cy="0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20" name="Line 12"/>
            <p:cNvSpPr>
              <a:spLocks noChangeShapeType="1"/>
            </p:cNvSpPr>
            <p:nvPr/>
          </p:nvSpPr>
          <p:spPr bwMode="auto">
            <a:xfrm flipV="1">
              <a:off x="1935366" y="-1"/>
              <a:ext cx="0" cy="186025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pic>
          <p:nvPicPr>
            <p:cNvPr id="17421" name="Picture 13" descr="pasted-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056418"/>
              <a:ext cx="1399898" cy="557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7422" name="AutoShape 14"/>
            <p:cNvSpPr>
              <a:spLocks/>
            </p:cNvSpPr>
            <p:nvPr/>
          </p:nvSpPr>
          <p:spPr bwMode="auto">
            <a:xfrm>
              <a:off x="8795673" y="30183"/>
              <a:ext cx="2854625" cy="648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1765" i="1" dirty="0">
                  <a:latin typeface="Times"/>
                  <a:cs typeface="Times"/>
                </a:rPr>
                <a:t>  x</a:t>
              </a:r>
              <a:r>
                <a:rPr lang="en-US" sz="1765" dirty="0">
                  <a:cs typeface="Helvetica Light" charset="0"/>
                </a:rPr>
                <a:t> = fashion</a:t>
              </a:r>
            </a:p>
          </p:txBody>
        </p:sp>
        <p:sp>
          <p:nvSpPr>
            <p:cNvPr id="3" name="Line 17"/>
            <p:cNvSpPr>
              <a:spLocks noChangeShapeType="1"/>
            </p:cNvSpPr>
            <p:nvPr/>
          </p:nvSpPr>
          <p:spPr bwMode="auto">
            <a:xfrm flipV="1">
              <a:off x="17465" y="1996730"/>
              <a:ext cx="11350228" cy="0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26" name="Line 18"/>
            <p:cNvSpPr>
              <a:spLocks noChangeShapeType="1"/>
            </p:cNvSpPr>
            <p:nvPr/>
          </p:nvSpPr>
          <p:spPr bwMode="auto">
            <a:xfrm flipV="1">
              <a:off x="4234308" y="9531"/>
              <a:ext cx="0" cy="1861844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27" name="Line 19"/>
            <p:cNvSpPr>
              <a:spLocks noChangeShapeType="1"/>
            </p:cNvSpPr>
            <p:nvPr/>
          </p:nvSpPr>
          <p:spPr bwMode="auto">
            <a:xfrm flipV="1">
              <a:off x="6406236" y="9531"/>
              <a:ext cx="0" cy="1861844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28" name="Line 20"/>
            <p:cNvSpPr>
              <a:spLocks noChangeShapeType="1"/>
            </p:cNvSpPr>
            <p:nvPr/>
          </p:nvSpPr>
          <p:spPr bwMode="auto">
            <a:xfrm flipV="1">
              <a:off x="8808375" y="6353"/>
              <a:ext cx="0" cy="186025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</p:grpSp>
      <p:grpSp>
        <p:nvGrpSpPr>
          <p:cNvPr id="17429" name="Group 21"/>
          <p:cNvGrpSpPr>
            <a:grpSpLocks/>
          </p:cNvGrpSpPr>
          <p:nvPr/>
        </p:nvGrpSpPr>
        <p:grpSpPr bwMode="auto">
          <a:xfrm>
            <a:off x="568048" y="3985350"/>
            <a:ext cx="10760314" cy="1161798"/>
            <a:chOff x="204758" y="0"/>
            <a:chExt cx="11478536" cy="1652234"/>
          </a:xfrm>
        </p:grpSpPr>
        <p:grpSp>
          <p:nvGrpSpPr>
            <p:cNvPr id="17425" name="Group 22"/>
            <p:cNvGrpSpPr>
              <a:grpSpLocks/>
            </p:cNvGrpSpPr>
            <p:nvPr/>
          </p:nvGrpSpPr>
          <p:grpSpPr bwMode="auto">
            <a:xfrm>
              <a:off x="204758" y="503135"/>
              <a:ext cx="4303164" cy="656854"/>
              <a:chOff x="204758" y="724"/>
              <a:chExt cx="4303164" cy="656853"/>
            </a:xfrm>
          </p:grpSpPr>
          <p:pic>
            <p:nvPicPr>
              <p:cNvPr id="17431" name="Picture 23" descr="pasted-image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758" y="100721"/>
                <a:ext cx="1975604" cy="5568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7432" name="AutoShape 24"/>
              <p:cNvSpPr>
                <a:spLocks/>
              </p:cNvSpPr>
              <p:nvPr/>
            </p:nvSpPr>
            <p:spPr bwMode="auto">
              <a:xfrm>
                <a:off x="2754781" y="724"/>
                <a:ext cx="1753141" cy="61791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49801" tIns="49801" rIns="49801" bIns="49801" anchor="ctr"/>
              <a:lstStyle/>
              <a:p>
                <a:pPr>
                  <a:defRPr/>
                </a:pPr>
                <a:r>
                  <a:rPr lang="en-US" sz="3137" dirty="0">
                    <a:solidFill>
                      <a:srgbClr val="0365C0"/>
                    </a:solidFill>
                    <a:cs typeface="Helvetica Light" charset="0"/>
                  </a:rPr>
                  <a:t>2.2 x 10</a:t>
                </a:r>
                <a:r>
                  <a:rPr lang="en-US" sz="3137" baseline="32000" dirty="0">
                    <a:solidFill>
                      <a:srgbClr val="0365C0"/>
                    </a:solidFill>
                    <a:cs typeface="Helvetica Light" charset="0"/>
                  </a:rPr>
                  <a:t>-5</a:t>
                </a:r>
                <a:endParaRPr lang="en-US" sz="1765" dirty="0">
                  <a:cs typeface="Helvetica Light" charset="0"/>
                </a:endParaRPr>
              </a:p>
            </p:txBody>
          </p:sp>
        </p:grpSp>
        <p:sp>
          <p:nvSpPr>
            <p:cNvPr id="17436" name="Line 28"/>
            <p:cNvSpPr>
              <a:spLocks noChangeShapeType="1"/>
            </p:cNvSpPr>
            <p:nvPr/>
          </p:nvSpPr>
          <p:spPr bwMode="auto">
            <a:xfrm flipV="1">
              <a:off x="333399" y="1652234"/>
              <a:ext cx="11349895" cy="0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37" name="Line 29"/>
            <p:cNvSpPr>
              <a:spLocks noChangeShapeType="1"/>
            </p:cNvSpPr>
            <p:nvPr/>
          </p:nvSpPr>
          <p:spPr bwMode="auto">
            <a:xfrm flipV="1">
              <a:off x="2443346" y="0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38" name="Line 30"/>
            <p:cNvSpPr>
              <a:spLocks noChangeShapeType="1"/>
            </p:cNvSpPr>
            <p:nvPr/>
          </p:nvSpPr>
          <p:spPr bwMode="auto">
            <a:xfrm flipV="1">
              <a:off x="4740632" y="0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39" name="Line 31"/>
            <p:cNvSpPr>
              <a:spLocks noChangeShapeType="1"/>
            </p:cNvSpPr>
            <p:nvPr/>
          </p:nvSpPr>
          <p:spPr bwMode="auto">
            <a:xfrm flipV="1">
              <a:off x="6914084" y="23807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40" name="Line 32"/>
            <p:cNvSpPr>
              <a:spLocks noChangeShapeType="1"/>
            </p:cNvSpPr>
            <p:nvPr/>
          </p:nvSpPr>
          <p:spPr bwMode="auto">
            <a:xfrm flipV="1">
              <a:off x="9322503" y="9523"/>
              <a:ext cx="0" cy="1598288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</p:grpSp>
      <p:grpSp>
        <p:nvGrpSpPr>
          <p:cNvPr id="17441" name="Group 33"/>
          <p:cNvGrpSpPr>
            <a:grpSpLocks/>
          </p:cNvGrpSpPr>
          <p:nvPr/>
        </p:nvGrpSpPr>
        <p:grpSpPr bwMode="auto">
          <a:xfrm>
            <a:off x="541278" y="5128189"/>
            <a:ext cx="10787083" cy="1139490"/>
            <a:chOff x="122214" y="0"/>
            <a:chExt cx="11505948" cy="1620509"/>
          </a:xfrm>
        </p:grpSpPr>
        <p:sp>
          <p:nvSpPr>
            <p:cNvPr id="17442" name="AutoShape 34"/>
            <p:cNvSpPr>
              <a:spLocks/>
            </p:cNvSpPr>
            <p:nvPr/>
          </p:nvSpPr>
          <p:spPr bwMode="auto">
            <a:xfrm>
              <a:off x="7599183" y="514246"/>
              <a:ext cx="1236737" cy="57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1765" dirty="0">
                  <a:cs typeface="Helvetica Light" charset="0"/>
                </a:rPr>
                <a:t>1.36</a:t>
              </a:r>
            </a:p>
          </p:txBody>
        </p:sp>
        <p:sp>
          <p:nvSpPr>
            <p:cNvPr id="17443" name="AutoShape 35"/>
            <p:cNvSpPr>
              <a:spLocks/>
            </p:cNvSpPr>
            <p:nvPr/>
          </p:nvSpPr>
          <p:spPr bwMode="auto">
            <a:xfrm>
              <a:off x="10124834" y="514244"/>
              <a:ext cx="1101495" cy="6813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r>
                <a:rPr lang="en-US" sz="1765" dirty="0">
                  <a:cs typeface="Helvetica Light" charset="0"/>
                </a:rPr>
                <a:t>0.96</a:t>
              </a:r>
            </a:p>
          </p:txBody>
        </p:sp>
        <p:sp>
          <p:nvSpPr>
            <p:cNvPr id="17444" name="Line 36"/>
            <p:cNvSpPr>
              <a:spLocks noChangeShapeType="1"/>
            </p:cNvSpPr>
            <p:nvPr/>
          </p:nvSpPr>
          <p:spPr bwMode="auto">
            <a:xfrm flipV="1">
              <a:off x="279393" y="1620509"/>
              <a:ext cx="11348769" cy="0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45" name="Line 37"/>
            <p:cNvSpPr>
              <a:spLocks noChangeShapeType="1"/>
            </p:cNvSpPr>
            <p:nvPr/>
          </p:nvSpPr>
          <p:spPr bwMode="auto">
            <a:xfrm flipV="1">
              <a:off x="2389131" y="0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46" name="Line 38"/>
            <p:cNvSpPr>
              <a:spLocks noChangeShapeType="1"/>
            </p:cNvSpPr>
            <p:nvPr/>
          </p:nvSpPr>
          <p:spPr bwMode="auto">
            <a:xfrm flipV="1">
              <a:off x="4684602" y="0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47" name="Line 39"/>
            <p:cNvSpPr>
              <a:spLocks noChangeShapeType="1"/>
            </p:cNvSpPr>
            <p:nvPr/>
          </p:nvSpPr>
          <p:spPr bwMode="auto">
            <a:xfrm flipV="1">
              <a:off x="6859425" y="23807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sp>
          <p:nvSpPr>
            <p:cNvPr id="17448" name="Line 40"/>
            <p:cNvSpPr>
              <a:spLocks noChangeShapeType="1"/>
            </p:cNvSpPr>
            <p:nvPr/>
          </p:nvSpPr>
          <p:spPr bwMode="auto">
            <a:xfrm flipV="1">
              <a:off x="9267605" y="9523"/>
              <a:ext cx="0" cy="1598288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9801" tIns="49801" rIns="49801" bIns="49801" anchor="ctr"/>
            <a:lstStyle/>
            <a:p>
              <a:pPr>
                <a:defRPr/>
              </a:pPr>
              <a:endParaRPr lang="en-US" sz="1961">
                <a:cs typeface="Helvetica Light" charset="0"/>
              </a:endParaRPr>
            </a:p>
          </p:txBody>
        </p:sp>
        <p:pic>
          <p:nvPicPr>
            <p:cNvPr id="17449" name="Picture 41" descr="pasted-imag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214" y="250772"/>
              <a:ext cx="2020560" cy="1294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Helvetica Light" charset="0"/>
              </a:rPr>
              <a:t>Encoding meaning in vector differences</a:t>
            </a:r>
            <a:br>
              <a:rPr lang="en-US" dirty="0">
                <a:cs typeface="Helvetica Light" charset="0"/>
              </a:rPr>
            </a:br>
            <a:r>
              <a:rPr lang="en-US" sz="3137" dirty="0">
                <a:solidFill>
                  <a:schemeClr val="accent4"/>
                </a:solidFill>
              </a:rPr>
              <a:t>[Pennington et al., EMNLP 2014]</a:t>
            </a:r>
            <a:endParaRPr lang="en-US" sz="3137" dirty="0"/>
          </a:p>
        </p:txBody>
      </p:sp>
      <p:sp>
        <p:nvSpPr>
          <p:cNvPr id="45" name="AutoShape 7"/>
          <p:cNvSpPr>
            <a:spLocks/>
          </p:cNvSpPr>
          <p:nvPr/>
        </p:nvSpPr>
        <p:spPr bwMode="auto">
          <a:xfrm>
            <a:off x="2958513" y="5520658"/>
            <a:ext cx="1718148" cy="4420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9801" tIns="49801" rIns="49801" bIns="49801" anchor="ctr"/>
          <a:lstStyle/>
          <a:p>
            <a:pPr>
              <a:defRPr/>
            </a:pPr>
            <a:r>
              <a:rPr lang="en-US" sz="3137" dirty="0">
                <a:solidFill>
                  <a:srgbClr val="C82506"/>
                </a:solidFill>
                <a:cs typeface="Helvetica Light" charset="0"/>
              </a:rPr>
              <a:t>8.9</a:t>
            </a:r>
            <a:endParaRPr lang="en-US" sz="1765" dirty="0">
              <a:cs typeface="Helvetica Light" charset="0"/>
            </a:endParaRPr>
          </a:p>
        </p:txBody>
      </p:sp>
      <p:sp>
        <p:nvSpPr>
          <p:cNvPr id="46" name="AutoShape 7"/>
          <p:cNvSpPr>
            <a:spLocks/>
          </p:cNvSpPr>
          <p:nvPr/>
        </p:nvSpPr>
        <p:spPr bwMode="auto">
          <a:xfrm>
            <a:off x="4975469" y="4331562"/>
            <a:ext cx="1718148" cy="4420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9801" tIns="49801" rIns="49801" bIns="49801" anchor="ctr"/>
          <a:lstStyle/>
          <a:p>
            <a:pPr>
              <a:defRPr/>
            </a:pPr>
            <a:r>
              <a:rPr lang="en-US" sz="3137" dirty="0">
                <a:solidFill>
                  <a:srgbClr val="C82506"/>
                </a:solidFill>
                <a:cs typeface="Helvetica Light" charset="0"/>
              </a:rPr>
              <a:t>7.8 x 10</a:t>
            </a:r>
            <a:r>
              <a:rPr lang="en-US" sz="3137" baseline="32000" dirty="0">
                <a:solidFill>
                  <a:srgbClr val="C82506"/>
                </a:solidFill>
                <a:cs typeface="Helvetica Light" charset="0"/>
              </a:rPr>
              <a:t>-4</a:t>
            </a:r>
            <a:endParaRPr lang="en-US" sz="1765" dirty="0">
              <a:cs typeface="Helvetica Light" charset="0"/>
            </a:endParaRPr>
          </a:p>
        </p:txBody>
      </p:sp>
      <p:sp>
        <p:nvSpPr>
          <p:cNvPr id="47" name="AutoShape 7"/>
          <p:cNvSpPr>
            <a:spLocks/>
          </p:cNvSpPr>
          <p:nvPr/>
        </p:nvSpPr>
        <p:spPr bwMode="auto">
          <a:xfrm>
            <a:off x="7067127" y="4331562"/>
            <a:ext cx="1718148" cy="4420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9801" tIns="49801" rIns="49801" bIns="49801" anchor="ctr"/>
          <a:lstStyle/>
          <a:p>
            <a:pPr>
              <a:defRPr/>
            </a:pPr>
            <a:r>
              <a:rPr lang="en-US" sz="3137" dirty="0">
                <a:solidFill>
                  <a:srgbClr val="C82506"/>
                </a:solidFill>
                <a:cs typeface="Helvetica Light" charset="0"/>
              </a:rPr>
              <a:t>2.2 x 10</a:t>
            </a:r>
            <a:r>
              <a:rPr lang="en-US" sz="3137" baseline="32000" dirty="0">
                <a:solidFill>
                  <a:srgbClr val="C82506"/>
                </a:solidFill>
                <a:cs typeface="Helvetica Light" charset="0"/>
              </a:rPr>
              <a:t>-3</a:t>
            </a:r>
            <a:endParaRPr lang="en-US" sz="1765" dirty="0">
              <a:cs typeface="Helvetica Light" charset="0"/>
            </a:endParaRPr>
          </a:p>
        </p:txBody>
      </p:sp>
      <p:sp>
        <p:nvSpPr>
          <p:cNvPr id="48" name="AutoShape 7"/>
          <p:cNvSpPr>
            <a:spLocks/>
          </p:cNvSpPr>
          <p:nvPr/>
        </p:nvSpPr>
        <p:spPr bwMode="auto">
          <a:xfrm>
            <a:off x="7067127" y="3429000"/>
            <a:ext cx="1718148" cy="4420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9801" tIns="49801" rIns="49801" bIns="49801" anchor="ctr"/>
          <a:lstStyle/>
          <a:p>
            <a:pPr>
              <a:defRPr/>
            </a:pPr>
            <a:r>
              <a:rPr lang="en-US" sz="3137" dirty="0">
                <a:solidFill>
                  <a:srgbClr val="C82506"/>
                </a:solidFill>
                <a:cs typeface="Helvetica Light" charset="0"/>
              </a:rPr>
              <a:t>3.0 x 10</a:t>
            </a:r>
            <a:r>
              <a:rPr lang="en-US" sz="3137" baseline="32000" dirty="0">
                <a:solidFill>
                  <a:srgbClr val="C82506"/>
                </a:solidFill>
                <a:cs typeface="Helvetica Light" charset="0"/>
              </a:rPr>
              <a:t>-3</a:t>
            </a:r>
            <a:endParaRPr lang="en-US" sz="1765" dirty="0">
              <a:cs typeface="Helvetica Light" charset="0"/>
            </a:endParaRPr>
          </a:p>
        </p:txBody>
      </p:sp>
      <p:sp>
        <p:nvSpPr>
          <p:cNvPr id="49" name="AutoShape 24"/>
          <p:cNvSpPr>
            <a:spLocks/>
          </p:cNvSpPr>
          <p:nvPr/>
        </p:nvSpPr>
        <p:spPr bwMode="auto">
          <a:xfrm>
            <a:off x="9457593" y="3429000"/>
            <a:ext cx="1643445" cy="43449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9801" tIns="49801" rIns="49801" bIns="49801" anchor="ctr"/>
          <a:lstStyle/>
          <a:p>
            <a:pPr>
              <a:defRPr/>
            </a:pPr>
            <a:r>
              <a:rPr lang="en-US" sz="3137" dirty="0">
                <a:solidFill>
                  <a:srgbClr val="0365C0"/>
                </a:solidFill>
                <a:cs typeface="Helvetica Light" charset="0"/>
              </a:rPr>
              <a:t>1.7 x 10</a:t>
            </a:r>
            <a:r>
              <a:rPr lang="en-US" sz="3137" baseline="32000" dirty="0">
                <a:solidFill>
                  <a:srgbClr val="0365C0"/>
                </a:solidFill>
                <a:cs typeface="Helvetica Light" charset="0"/>
              </a:rPr>
              <a:t>-5</a:t>
            </a:r>
            <a:endParaRPr lang="en-US" sz="1765" dirty="0">
              <a:cs typeface="Helvetica Light" charset="0"/>
            </a:endParaRPr>
          </a:p>
        </p:txBody>
      </p:sp>
      <p:sp>
        <p:nvSpPr>
          <p:cNvPr id="50" name="AutoShape 24"/>
          <p:cNvSpPr>
            <a:spLocks/>
          </p:cNvSpPr>
          <p:nvPr/>
        </p:nvSpPr>
        <p:spPr bwMode="auto">
          <a:xfrm>
            <a:off x="9457593" y="4400127"/>
            <a:ext cx="1643445" cy="43449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9801" tIns="49801" rIns="49801" bIns="49801" anchor="ctr"/>
          <a:lstStyle/>
          <a:p>
            <a:pPr>
              <a:defRPr/>
            </a:pPr>
            <a:r>
              <a:rPr lang="en-US" sz="3137" dirty="0">
                <a:solidFill>
                  <a:srgbClr val="0365C0"/>
                </a:solidFill>
                <a:cs typeface="Helvetica Light" charset="0"/>
              </a:rPr>
              <a:t>1.8 x 10</a:t>
            </a:r>
            <a:r>
              <a:rPr lang="en-US" sz="3137" baseline="32000" dirty="0">
                <a:solidFill>
                  <a:srgbClr val="0365C0"/>
                </a:solidFill>
                <a:cs typeface="Helvetica Light" charset="0"/>
              </a:rPr>
              <a:t>-5</a:t>
            </a:r>
            <a:endParaRPr lang="en-US" sz="1765" dirty="0">
              <a:cs typeface="Helvetica Light" charset="0"/>
            </a:endParaRPr>
          </a:p>
        </p:txBody>
      </p:sp>
      <p:sp>
        <p:nvSpPr>
          <p:cNvPr id="51" name="AutoShape 24"/>
          <p:cNvSpPr>
            <a:spLocks/>
          </p:cNvSpPr>
          <p:nvPr/>
        </p:nvSpPr>
        <p:spPr bwMode="auto">
          <a:xfrm>
            <a:off x="4975469" y="3429000"/>
            <a:ext cx="1643445" cy="43449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9801" tIns="49801" rIns="49801" bIns="49801" anchor="ctr"/>
          <a:lstStyle/>
          <a:p>
            <a:pPr>
              <a:defRPr/>
            </a:pPr>
            <a:r>
              <a:rPr lang="en-US" sz="3137" dirty="0">
                <a:solidFill>
                  <a:srgbClr val="0365C0"/>
                </a:solidFill>
                <a:cs typeface="Helvetica Light" charset="0"/>
              </a:rPr>
              <a:t>6.6 x 10</a:t>
            </a:r>
            <a:r>
              <a:rPr lang="en-US" sz="3137" baseline="32000" dirty="0">
                <a:solidFill>
                  <a:srgbClr val="0365C0"/>
                </a:solidFill>
                <a:cs typeface="Helvetica Light" charset="0"/>
              </a:rPr>
              <a:t>-5</a:t>
            </a:r>
            <a:endParaRPr lang="en-US" sz="1765" dirty="0">
              <a:cs typeface="Helvetica Light" charset="0"/>
            </a:endParaRPr>
          </a:p>
        </p:txBody>
      </p:sp>
      <p:sp>
        <p:nvSpPr>
          <p:cNvPr id="52" name="AutoShape 24"/>
          <p:cNvSpPr>
            <a:spLocks/>
          </p:cNvSpPr>
          <p:nvPr/>
        </p:nvSpPr>
        <p:spPr bwMode="auto">
          <a:xfrm>
            <a:off x="4975469" y="5534371"/>
            <a:ext cx="1643445" cy="43449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9801" tIns="49801" rIns="49801" bIns="49801" anchor="ctr"/>
          <a:lstStyle/>
          <a:p>
            <a:pPr>
              <a:defRPr/>
            </a:pPr>
            <a:r>
              <a:rPr lang="en-US" sz="3137" dirty="0">
                <a:solidFill>
                  <a:srgbClr val="0365C0"/>
                </a:solidFill>
                <a:cs typeface="Helvetica Light" charset="0"/>
              </a:rPr>
              <a:t>8.5 x 10</a:t>
            </a:r>
            <a:r>
              <a:rPr lang="en-US" sz="3137" baseline="32000" dirty="0">
                <a:solidFill>
                  <a:srgbClr val="0365C0"/>
                </a:solidFill>
                <a:cs typeface="Helvetica Light" charset="0"/>
              </a:rPr>
              <a:t>-2</a:t>
            </a:r>
            <a:endParaRPr lang="en-US" sz="1765" dirty="0"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24211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1" y="508414"/>
            <a:ext cx="9956800" cy="165065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GloVe</a:t>
            </a:r>
            <a:r>
              <a:rPr lang="en-US" dirty="0"/>
              <a:t>: A new model for learning </a:t>
            </a:r>
            <a:br>
              <a:rPr lang="en-US" dirty="0"/>
            </a:br>
            <a:r>
              <a:rPr lang="en-US" dirty="0"/>
              <a:t>word representations</a:t>
            </a:r>
            <a:br>
              <a:rPr lang="en-US" dirty="0"/>
            </a:br>
            <a:r>
              <a:rPr lang="en-US" sz="3137" dirty="0">
                <a:solidFill>
                  <a:schemeClr val="accent4"/>
                </a:solidFill>
              </a:rPr>
              <a:t>[Pennington et al., EMNLP 2014]</a:t>
            </a:r>
          </a:p>
        </p:txBody>
      </p:sp>
      <p:pic>
        <p:nvPicPr>
          <p:cNvPr id="10" name="Picture 4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427" y="2532575"/>
            <a:ext cx="3672852" cy="4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1" name="Picture 7" descr="pasted-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427" y="3254695"/>
            <a:ext cx="5403450" cy="1070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61653" y="4176021"/>
            <a:ext cx="11635810" cy="2465168"/>
            <a:chOff x="368905" y="4259262"/>
            <a:chExt cx="11869132" cy="2514600"/>
          </a:xfrm>
        </p:grpSpPr>
        <p:grpSp>
          <p:nvGrpSpPr>
            <p:cNvPr id="20482" name="Group 2"/>
            <p:cNvGrpSpPr>
              <a:grpSpLocks/>
            </p:cNvGrpSpPr>
            <p:nvPr/>
          </p:nvGrpSpPr>
          <p:grpSpPr bwMode="auto">
            <a:xfrm>
              <a:off x="7900318" y="4898101"/>
              <a:ext cx="4032919" cy="1494761"/>
              <a:chOff x="215133" y="0"/>
              <a:chExt cx="4218184" cy="2085396"/>
            </a:xfrm>
          </p:grpSpPr>
          <p:pic>
            <p:nvPicPr>
              <p:cNvPr id="20483" name="Picture 3" descr="f_plot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4208" y="0"/>
                <a:ext cx="3309109" cy="20853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0484" name="Picture 4" descr="pasted-image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5133" y="649602"/>
                <a:ext cx="711363" cy="4320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0486" name="AutoShape 6"/>
            <p:cNvSpPr>
              <a:spLocks/>
            </p:cNvSpPr>
            <p:nvPr/>
          </p:nvSpPr>
          <p:spPr bwMode="auto">
            <a:xfrm>
              <a:off x="368905" y="4652321"/>
              <a:ext cx="11507383" cy="10564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2515" tIns="42515" rIns="42515" bIns="42515" anchor="ctr"/>
            <a:lstStyle/>
            <a:p>
              <a:pPr marL="159426" indent="-159426">
                <a:buSzPct val="100000"/>
                <a:buFontTx/>
                <a:buChar char="•"/>
                <a:defRPr/>
              </a:pPr>
              <a:endParaRPr lang="en-US" sz="1765" dirty="0">
                <a:cs typeface="Helvetica Light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8732837" y="4259262"/>
              <a:ext cx="3505200" cy="2514600"/>
              <a:chOff x="8732837" y="4259262"/>
              <a:chExt cx="3505200" cy="25146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2837" y="4792662"/>
                <a:ext cx="2789237" cy="1708722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 bwMode="auto">
              <a:xfrm>
                <a:off x="11476037" y="4259262"/>
                <a:ext cx="762000" cy="25146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89642" tIns="44821" rIns="89642" bIns="44821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89638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/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3237" y="4868862"/>
              <a:ext cx="6849709" cy="1295567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0507" y="515619"/>
            <a:ext cx="1718148" cy="183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88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Kinds of Tasks</a:t>
            </a:r>
          </a:p>
          <a:p>
            <a:pPr lvl="1"/>
            <a:r>
              <a:rPr lang="en-US" dirty="0"/>
              <a:t>Classification</a:t>
            </a:r>
          </a:p>
          <a:p>
            <a:pPr lvl="2"/>
            <a:r>
              <a:rPr lang="en-US" dirty="0"/>
              <a:t>Sentiment, Topic, Origin etc.</a:t>
            </a:r>
          </a:p>
          <a:p>
            <a:pPr lvl="1"/>
            <a:r>
              <a:rPr lang="en-US" dirty="0"/>
              <a:t>Regression</a:t>
            </a:r>
          </a:p>
          <a:p>
            <a:pPr lvl="2"/>
            <a:r>
              <a:rPr lang="en-US" dirty="0"/>
              <a:t>Likelihood of Belonging ( Language Modeling)</a:t>
            </a:r>
          </a:p>
          <a:p>
            <a:pPr lvl="1"/>
            <a:r>
              <a:rPr lang="en-US" dirty="0"/>
              <a:t>Clustering</a:t>
            </a:r>
          </a:p>
          <a:p>
            <a:pPr lvl="2"/>
            <a:r>
              <a:rPr lang="en-US" dirty="0"/>
              <a:t>Semantic Search, Recommendation, Topic Modeling</a:t>
            </a:r>
          </a:p>
          <a:p>
            <a:pPr lvl="1"/>
            <a:r>
              <a:rPr lang="en-US" dirty="0"/>
              <a:t>Sequence Labeling</a:t>
            </a:r>
          </a:p>
          <a:p>
            <a:pPr lvl="2"/>
            <a:r>
              <a:rPr lang="en-US" dirty="0"/>
              <a:t>POS Tagging, Named Entity Recognition, Chunking etc.</a:t>
            </a:r>
          </a:p>
        </p:txBody>
      </p:sp>
    </p:spTree>
    <p:extLst>
      <p:ext uri="{BB962C8B-B14F-4D97-AF65-F5344CB8AC3E}">
        <p14:creationId xmlns:p14="http://schemas.microsoft.com/office/powerpoint/2010/main" val="90047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Recognition Performance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2735170"/>
              </p:ext>
            </p:extLst>
          </p:nvPr>
        </p:nvGraphicFramePr>
        <p:xfrm>
          <a:off x="406193" y="1804231"/>
          <a:ext cx="11379615" cy="4063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1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9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9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53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7974">
                <a:tc>
                  <a:txBody>
                    <a:bodyPr/>
                    <a:lstStyle/>
                    <a:p>
                      <a:r>
                        <a:rPr lang="en-US" sz="2700" dirty="0"/>
                        <a:t>Model on </a:t>
                      </a:r>
                      <a:r>
                        <a:rPr lang="en-US" sz="2700" dirty="0" err="1"/>
                        <a:t>CoNLL</a:t>
                      </a:r>
                      <a:endParaRPr lang="en-US" sz="2700" dirty="0"/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 err="1"/>
                        <a:t>CoNLL</a:t>
                      </a:r>
                      <a:r>
                        <a:rPr lang="en-US" sz="2700" dirty="0"/>
                        <a:t> 2003 </a:t>
                      </a:r>
                      <a:r>
                        <a:rPr lang="en-US" sz="2700" dirty="0" err="1"/>
                        <a:t>dev</a:t>
                      </a:r>
                      <a:endParaRPr lang="en-US" sz="2700" dirty="0"/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 err="1"/>
                        <a:t>CoNLL</a:t>
                      </a:r>
                      <a:r>
                        <a:rPr lang="en-US" sz="2700" dirty="0"/>
                        <a:t> 2003 test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/>
                        <a:t>ACE 2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/>
                        <a:t>MUC 7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974">
                <a:tc>
                  <a:txBody>
                    <a:bodyPr/>
                    <a:lstStyle/>
                    <a:p>
                      <a:r>
                        <a:rPr lang="en-US" sz="2700" dirty="0"/>
                        <a:t>Categorical CRF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/>
                        <a:t>91.0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/>
                        <a:t>85.4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/>
                        <a:t>77.4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/>
                        <a:t>73.4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974">
                <a:tc>
                  <a:txBody>
                    <a:bodyPr/>
                    <a:lstStyle/>
                    <a:p>
                      <a:r>
                        <a:rPr lang="en-US" sz="2700" dirty="0"/>
                        <a:t>SVD (log </a:t>
                      </a:r>
                      <a:r>
                        <a:rPr lang="en-US" sz="2700" dirty="0" err="1"/>
                        <a:t>tf</a:t>
                      </a:r>
                      <a:r>
                        <a:rPr lang="en-US" sz="2700" dirty="0"/>
                        <a:t>)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1"/>
                          </a:solidFill>
                        </a:rPr>
                        <a:t>90.5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1"/>
                          </a:solidFill>
                        </a:rPr>
                        <a:t>84.8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1"/>
                          </a:solidFill>
                        </a:rPr>
                        <a:t>73.6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1"/>
                          </a:solidFill>
                        </a:rPr>
                        <a:t>71.5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974">
                <a:tc>
                  <a:txBody>
                    <a:bodyPr/>
                    <a:lstStyle/>
                    <a:p>
                      <a:r>
                        <a:rPr lang="en-US" sz="2700" dirty="0"/>
                        <a:t>HPCA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92.6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b="1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88.7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81.7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80.7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974">
                <a:tc>
                  <a:txBody>
                    <a:bodyPr/>
                    <a:lstStyle/>
                    <a:p>
                      <a:r>
                        <a:rPr lang="en-US" sz="2700" dirty="0"/>
                        <a:t>HSMN (Huang)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6"/>
                          </a:solidFill>
                        </a:rPr>
                        <a:t>90.5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6"/>
                          </a:solidFill>
                        </a:rPr>
                        <a:t>85.7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6"/>
                          </a:solidFill>
                        </a:rPr>
                        <a:t>78.7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6"/>
                          </a:solidFill>
                        </a:rPr>
                        <a:t>74.7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974">
                <a:tc>
                  <a:txBody>
                    <a:bodyPr/>
                    <a:lstStyle/>
                    <a:p>
                      <a:r>
                        <a:rPr lang="en-US" sz="2700" dirty="0"/>
                        <a:t>C&amp;W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5"/>
                          </a:solidFill>
                        </a:rPr>
                        <a:t>92.2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5"/>
                          </a:solidFill>
                        </a:rPr>
                        <a:t>87.4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5"/>
                          </a:solidFill>
                        </a:rPr>
                        <a:t>81.7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5"/>
                          </a:solidFill>
                        </a:rPr>
                        <a:t>80.2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974">
                <a:tc>
                  <a:txBody>
                    <a:bodyPr/>
                    <a:lstStyle/>
                    <a:p>
                      <a:r>
                        <a:rPr lang="en-US" sz="2700" dirty="0"/>
                        <a:t>CBOW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93.1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88.2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82.2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81.1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974">
                <a:tc>
                  <a:txBody>
                    <a:bodyPr/>
                    <a:lstStyle/>
                    <a:p>
                      <a:r>
                        <a:rPr lang="en-US" sz="2700" b="1" dirty="0" err="1"/>
                        <a:t>GloVe</a:t>
                      </a:r>
                      <a:r>
                        <a:rPr lang="en-US" sz="2700" b="1" dirty="0"/>
                        <a:t> (this work)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b="1" dirty="0">
                          <a:solidFill>
                            <a:srgbClr val="FF0000"/>
                          </a:solidFill>
                        </a:rPr>
                        <a:t>93.2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dirty="0">
                          <a:solidFill>
                            <a:srgbClr val="FF0000"/>
                          </a:solidFill>
                        </a:rPr>
                        <a:t>88.3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b="1" dirty="0">
                          <a:solidFill>
                            <a:srgbClr val="FF0000"/>
                          </a:solidFill>
                        </a:rPr>
                        <a:t>82.9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700" b="1" dirty="0">
                          <a:solidFill>
                            <a:srgbClr val="FF0000"/>
                          </a:solidFill>
                        </a:rPr>
                        <a:t>82.2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17452" y="6043572"/>
            <a:ext cx="6799936" cy="362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5" dirty="0"/>
              <a:t>F1 score of CRF trained on </a:t>
            </a:r>
            <a:r>
              <a:rPr lang="en-US" sz="1765" dirty="0" err="1"/>
              <a:t>CoNLL</a:t>
            </a:r>
            <a:r>
              <a:rPr lang="en-US" sz="1765" dirty="0"/>
              <a:t> 2003 English with 50 dim word vectors.</a:t>
            </a:r>
          </a:p>
        </p:txBody>
      </p:sp>
    </p:spTree>
    <p:extLst>
      <p:ext uri="{BB962C8B-B14F-4D97-AF65-F5344CB8AC3E}">
        <p14:creationId xmlns:p14="http://schemas.microsoft.com/office/powerpoint/2010/main" val="1784097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GloVe</a:t>
            </a:r>
            <a:r>
              <a:rPr lang="en-US" dirty="0"/>
              <a:t>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global-statistics, unsupervised model for learning word vectors</a:t>
            </a:r>
          </a:p>
          <a:p>
            <a:endParaRPr lang="en-US" dirty="0"/>
          </a:p>
          <a:p>
            <a:r>
              <a:rPr lang="en-US" dirty="0"/>
              <a:t>Design translates relationships between word-word co-occurrence probabilities that encode meaning relationships into linear relations in a word vector space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http://nlp.stanford.edu/projects/glove/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759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Word2Vec == Deep Learning</a:t>
            </a:r>
          </a:p>
          <a:p>
            <a:pPr lvl="1"/>
            <a:r>
              <a:rPr lang="en-US" dirty="0"/>
              <a:t>No!</a:t>
            </a:r>
          </a:p>
          <a:p>
            <a:pPr lvl="1"/>
            <a:r>
              <a:rPr lang="en-US" dirty="0"/>
              <a:t>The first step</a:t>
            </a:r>
          </a:p>
          <a:p>
            <a:r>
              <a:rPr lang="en-US" dirty="0" err="1"/>
              <a:t>Embeddings</a:t>
            </a:r>
            <a:r>
              <a:rPr lang="en-US" dirty="0"/>
              <a:t> are dense vectors</a:t>
            </a:r>
          </a:p>
          <a:p>
            <a:pPr lvl="1"/>
            <a:r>
              <a:rPr lang="en-US" dirty="0"/>
              <a:t>Can encapsulate context information</a:t>
            </a:r>
          </a:p>
          <a:p>
            <a:pPr lvl="1"/>
            <a:r>
              <a:rPr lang="en-US" dirty="0"/>
              <a:t>Can serve as information points similar to pixels</a:t>
            </a:r>
          </a:p>
          <a:p>
            <a:pPr lvl="1"/>
            <a:r>
              <a:rPr lang="en-US" dirty="0"/>
              <a:t>Serve as input to Deep learning models</a:t>
            </a:r>
          </a:p>
          <a:p>
            <a:pPr lvl="1"/>
            <a:r>
              <a:rPr lang="en-US" dirty="0"/>
              <a:t>CNNs, RNNs and many more</a:t>
            </a:r>
          </a:p>
        </p:txBody>
      </p:sp>
    </p:spTree>
    <p:extLst>
      <p:ext uri="{BB962C8B-B14F-4D97-AF65-F5344CB8AC3E}">
        <p14:creationId xmlns:p14="http://schemas.microsoft.com/office/powerpoint/2010/main" val="45638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Language Modelling Problem</a:t>
            </a:r>
            <a:endParaRPr lang="en-GB" altLang="en-US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endParaRPr lang="en-US" altLang="en-US"/>
          </a:p>
          <a:p>
            <a:pPr algn="just" eaLnBrk="1" hangingPunct="1"/>
            <a:r>
              <a:rPr lang="en-US" altLang="en-US"/>
              <a:t>Aim is to calculate the probability of a sequence (sentence) P(X)</a:t>
            </a:r>
          </a:p>
          <a:p>
            <a:pPr algn="just" eaLnBrk="1" hangingPunct="1"/>
            <a:r>
              <a:rPr lang="en-US" altLang="en-US"/>
              <a:t>Can be decomposed into product of conditional probabilities of tokens (works):</a:t>
            </a:r>
          </a:p>
          <a:p>
            <a:pPr algn="just" eaLnBrk="1" hangingPunct="1"/>
            <a:endParaRPr lang="en-US" altLang="en-US"/>
          </a:p>
          <a:p>
            <a:pPr algn="just" eaLnBrk="1" hangingPunct="1"/>
            <a:r>
              <a:rPr lang="en-US" altLang="en-US"/>
              <a:t>In practice, only finite content used</a:t>
            </a:r>
          </a:p>
        </p:txBody>
      </p:sp>
      <p:sp>
        <p:nvSpPr>
          <p:cNvPr id="6148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6149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3357563"/>
            <a:ext cx="7545388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61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1" y="4941889"/>
            <a:ext cx="6264275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86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N-Gram Language Model</a:t>
            </a:r>
            <a:endParaRPr lang="en-GB" altLang="en-US"/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endParaRPr lang="en-US" altLang="en-US"/>
          </a:p>
          <a:p>
            <a:pPr algn="just" eaLnBrk="1" hangingPunct="1"/>
            <a:r>
              <a:rPr lang="en-US" altLang="en-US"/>
              <a:t>N-Grams estimate word conditional probabilities via counting:</a:t>
            </a:r>
          </a:p>
          <a:p>
            <a:pPr algn="just" eaLnBrk="1" hangingPunct="1"/>
            <a:endParaRPr lang="en-US" altLang="en-US"/>
          </a:p>
          <a:p>
            <a:pPr algn="just" eaLnBrk="1" hangingPunct="1"/>
            <a:r>
              <a:rPr lang="en-US" altLang="en-US"/>
              <a:t>Sparse (alleviated by back-off, but not entirely)</a:t>
            </a:r>
          </a:p>
          <a:p>
            <a:pPr algn="just" eaLnBrk="1" hangingPunct="1"/>
            <a:r>
              <a:rPr lang="en-US" altLang="en-US"/>
              <a:t>Doesn’t exploit word similarity</a:t>
            </a:r>
          </a:p>
          <a:p>
            <a:pPr algn="just" eaLnBrk="1" hangingPunct="1"/>
            <a:r>
              <a:rPr lang="en-US" altLang="en-US"/>
              <a:t>Finite Context</a:t>
            </a:r>
            <a:endParaRPr lang="en-GB" altLang="en-US"/>
          </a:p>
        </p:txBody>
      </p:sp>
      <p:sp>
        <p:nvSpPr>
          <p:cNvPr id="7172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3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7174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8" y="2565400"/>
            <a:ext cx="37528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266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 Light" charset="0"/>
              </a:rPr>
              <a:t>Neural Network Language Models (NNLMs)</a:t>
            </a:r>
          </a:p>
        </p:txBody>
      </p:sp>
      <p:sp>
        <p:nvSpPr>
          <p:cNvPr id="70" name="TextBox 39"/>
          <p:cNvSpPr txBox="1"/>
          <p:nvPr/>
        </p:nvSpPr>
        <p:spPr>
          <a:xfrm>
            <a:off x="3448051" y="6180140"/>
            <a:ext cx="671513" cy="301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372" b="0" dirty="0">
                <a:latin typeface="+mj-lt"/>
              </a:rPr>
              <a:t>to</a:t>
            </a:r>
          </a:p>
        </p:txBody>
      </p:sp>
      <p:sp>
        <p:nvSpPr>
          <p:cNvPr id="71" name="TextBox 40"/>
          <p:cNvSpPr txBox="1"/>
          <p:nvPr/>
        </p:nvSpPr>
        <p:spPr>
          <a:xfrm>
            <a:off x="2708672" y="6180140"/>
            <a:ext cx="666750" cy="301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372" b="0" dirty="0">
                <a:latin typeface="+mj-lt"/>
              </a:rPr>
              <a:t>drove</a:t>
            </a:r>
          </a:p>
        </p:txBody>
      </p:sp>
      <p:sp>
        <p:nvSpPr>
          <p:cNvPr id="72" name="TextBox 51"/>
          <p:cNvSpPr txBox="1"/>
          <p:nvPr/>
        </p:nvSpPr>
        <p:spPr>
          <a:xfrm>
            <a:off x="2522954" y="4751388"/>
            <a:ext cx="1229896" cy="2733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176" b="0" dirty="0">
                <a:latin typeface="+mj-lt"/>
              </a:rPr>
              <a:t>Hidden 1</a:t>
            </a:r>
          </a:p>
        </p:txBody>
      </p:sp>
      <p:sp>
        <p:nvSpPr>
          <p:cNvPr id="73" name="Double Bracket 72"/>
          <p:cNvSpPr/>
          <p:nvPr/>
        </p:nvSpPr>
        <p:spPr bwMode="auto">
          <a:xfrm>
            <a:off x="2678907" y="2084388"/>
            <a:ext cx="1353741" cy="1600200"/>
          </a:xfrm>
          <a:prstGeom prst="bracketPair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9642" tIns="44821" rIns="89642" bIns="44821"/>
          <a:lstStyle/>
          <a:p>
            <a:pPr algn="ctr" defTabSz="895350"/>
            <a:endParaRPr lang="en-US" sz="1300" b="1">
              <a:latin typeface="Calibri Light" charset="0"/>
              <a:cs typeface="ＭＳ Ｐゴシック" charset="0"/>
            </a:endParaRPr>
          </a:p>
        </p:txBody>
      </p:sp>
      <p:sp>
        <p:nvSpPr>
          <p:cNvPr id="74" name="TextBox 54"/>
          <p:cNvSpPr txBox="1"/>
          <p:nvPr/>
        </p:nvSpPr>
        <p:spPr>
          <a:xfrm>
            <a:off x="2730104" y="2454276"/>
            <a:ext cx="1281113" cy="51460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aardvark = 0.0082</a:t>
            </a:r>
          </a:p>
        </p:txBody>
      </p:sp>
      <p:sp>
        <p:nvSpPr>
          <p:cNvPr id="75" name="TextBox 55"/>
          <p:cNvSpPr txBox="1"/>
          <p:nvPr/>
        </p:nvSpPr>
        <p:spPr>
          <a:xfrm>
            <a:off x="2734866" y="2978152"/>
            <a:ext cx="1222772" cy="30348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dirty="0">
                <a:latin typeface="+mj-lt"/>
              </a:rPr>
              <a:t>store = 0.0191</a:t>
            </a:r>
          </a:p>
        </p:txBody>
      </p:sp>
      <p:sp>
        <p:nvSpPr>
          <p:cNvPr id="76" name="TextBox 57"/>
          <p:cNvSpPr txBox="1"/>
          <p:nvPr/>
        </p:nvSpPr>
        <p:spPr>
          <a:xfrm>
            <a:off x="2849166" y="3062290"/>
            <a:ext cx="83820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4572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914400"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371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18288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2860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7432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2004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6576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300">
                <a:latin typeface="Calibri Light" charset="0"/>
                <a:cs typeface="ＭＳ Ｐゴシック" charset="0"/>
              </a:rPr>
              <a:t>…</a:t>
            </a:r>
          </a:p>
        </p:txBody>
      </p:sp>
      <p:sp>
        <p:nvSpPr>
          <p:cNvPr id="77" name="TextBox 58"/>
          <p:cNvSpPr txBox="1"/>
          <p:nvPr/>
        </p:nvSpPr>
        <p:spPr>
          <a:xfrm>
            <a:off x="2720580" y="3286126"/>
            <a:ext cx="1190625" cy="51460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zygote = 0.003</a:t>
            </a:r>
          </a:p>
        </p:txBody>
      </p:sp>
      <p:sp>
        <p:nvSpPr>
          <p:cNvPr id="78" name="TextBox 59"/>
          <p:cNvSpPr txBox="1"/>
          <p:nvPr/>
        </p:nvSpPr>
        <p:spPr>
          <a:xfrm>
            <a:off x="1969294" y="6180140"/>
            <a:ext cx="666750" cy="301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372" b="0" dirty="0">
                <a:latin typeface="+mj-lt"/>
              </a:rPr>
              <a:t>he</a:t>
            </a:r>
          </a:p>
        </p:txBody>
      </p:sp>
      <p:sp>
        <p:nvSpPr>
          <p:cNvPr id="79" name="TextBox 39"/>
          <p:cNvSpPr txBox="1"/>
          <p:nvPr/>
        </p:nvSpPr>
        <p:spPr>
          <a:xfrm>
            <a:off x="4208861" y="6180140"/>
            <a:ext cx="671513" cy="301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372" b="0" dirty="0">
                <a:latin typeface="+mj-lt"/>
              </a:rPr>
              <a:t>the</a:t>
            </a:r>
          </a:p>
        </p:txBody>
      </p:sp>
      <p:cxnSp>
        <p:nvCxnSpPr>
          <p:cNvPr id="7180" name="Straight Arrow Connector 79"/>
          <p:cNvCxnSpPr>
            <a:cxnSpLocks noChangeShapeType="1"/>
          </p:cNvCxnSpPr>
          <p:nvPr/>
        </p:nvCxnSpPr>
        <p:spPr bwMode="auto">
          <a:xfrm flipV="1">
            <a:off x="2274094" y="5865815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81" name="TextBox 44"/>
          <p:cNvSpPr txBox="1"/>
          <p:nvPr/>
        </p:nvSpPr>
        <p:spPr>
          <a:xfrm>
            <a:off x="1926432" y="5445126"/>
            <a:ext cx="716756" cy="45427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cxnSp>
        <p:nvCxnSpPr>
          <p:cNvPr id="7182" name="Straight Arrow Connector 81"/>
          <p:cNvCxnSpPr>
            <a:cxnSpLocks noChangeShapeType="1"/>
          </p:cNvCxnSpPr>
          <p:nvPr/>
        </p:nvCxnSpPr>
        <p:spPr bwMode="auto">
          <a:xfrm flipV="1">
            <a:off x="3058716" y="5865815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7183" name="Straight Arrow Connector 82"/>
          <p:cNvCxnSpPr>
            <a:cxnSpLocks noChangeShapeType="1"/>
          </p:cNvCxnSpPr>
          <p:nvPr/>
        </p:nvCxnSpPr>
        <p:spPr bwMode="auto">
          <a:xfrm flipV="1">
            <a:off x="3761185" y="5865815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7184" name="Straight Arrow Connector 83"/>
          <p:cNvCxnSpPr>
            <a:cxnSpLocks noChangeShapeType="1"/>
          </p:cNvCxnSpPr>
          <p:nvPr/>
        </p:nvCxnSpPr>
        <p:spPr bwMode="auto">
          <a:xfrm flipV="1">
            <a:off x="4516041" y="5865815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85" name="TextBox 44"/>
          <p:cNvSpPr txBox="1"/>
          <p:nvPr/>
        </p:nvSpPr>
        <p:spPr>
          <a:xfrm>
            <a:off x="2701529" y="5445126"/>
            <a:ext cx="716756" cy="45427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sp>
        <p:nvSpPr>
          <p:cNvPr id="86" name="TextBox 44"/>
          <p:cNvSpPr txBox="1"/>
          <p:nvPr/>
        </p:nvSpPr>
        <p:spPr>
          <a:xfrm>
            <a:off x="3458767" y="5446713"/>
            <a:ext cx="716756" cy="45427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sp>
        <p:nvSpPr>
          <p:cNvPr id="87" name="TextBox 44"/>
          <p:cNvSpPr txBox="1"/>
          <p:nvPr/>
        </p:nvSpPr>
        <p:spPr>
          <a:xfrm>
            <a:off x="4216005" y="5453063"/>
            <a:ext cx="715565" cy="45427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cxnSp>
        <p:nvCxnSpPr>
          <p:cNvPr id="7188" name="Straight Arrow Connector 87"/>
          <p:cNvCxnSpPr>
            <a:cxnSpLocks noChangeShapeType="1"/>
          </p:cNvCxnSpPr>
          <p:nvPr/>
        </p:nvCxnSpPr>
        <p:spPr bwMode="auto">
          <a:xfrm flipV="1">
            <a:off x="3339704" y="5122865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89" name="Rounded Rectangle 88"/>
          <p:cNvSpPr/>
          <p:nvPr/>
        </p:nvSpPr>
        <p:spPr bwMode="auto">
          <a:xfrm>
            <a:off x="2291955" y="4721225"/>
            <a:ext cx="2056209" cy="34290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2813">
              <a:lnSpc>
                <a:spcPct val="90000"/>
              </a:lnSpc>
            </a:pPr>
            <a:endParaRPr lang="en-US" sz="2300">
              <a:solidFill>
                <a:schemeClr val="tx1"/>
              </a:solidFill>
              <a:latin typeface="Calibri" charset="0"/>
              <a:ea typeface="ＭＳ Ｐゴシック" charset="0"/>
              <a:cs typeface="Segoe UI" charset="0"/>
            </a:endParaRPr>
          </a:p>
        </p:txBody>
      </p:sp>
      <p:sp>
        <p:nvSpPr>
          <p:cNvPr id="90" name="Rounded Rectangle 89"/>
          <p:cNvSpPr/>
          <p:nvPr/>
        </p:nvSpPr>
        <p:spPr bwMode="auto">
          <a:xfrm>
            <a:off x="1947864" y="5416550"/>
            <a:ext cx="683419" cy="34290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2813">
              <a:lnSpc>
                <a:spcPct val="90000"/>
              </a:lnSpc>
            </a:pPr>
            <a:endParaRPr lang="en-US" sz="2300">
              <a:solidFill>
                <a:schemeClr val="tx1"/>
              </a:solidFill>
              <a:latin typeface="Calibri" charset="0"/>
              <a:ea typeface="ＭＳ Ｐゴシック" charset="0"/>
              <a:cs typeface="Segoe UI" charset="0"/>
            </a:endParaRPr>
          </a:p>
        </p:txBody>
      </p:sp>
      <p:sp>
        <p:nvSpPr>
          <p:cNvPr id="91" name="Rounded Rectangle 90"/>
          <p:cNvSpPr/>
          <p:nvPr/>
        </p:nvSpPr>
        <p:spPr bwMode="auto">
          <a:xfrm>
            <a:off x="2708673" y="5424488"/>
            <a:ext cx="684609" cy="34290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2813">
              <a:lnSpc>
                <a:spcPct val="90000"/>
              </a:lnSpc>
            </a:pPr>
            <a:endParaRPr lang="en-US" sz="2300">
              <a:solidFill>
                <a:schemeClr val="tx1"/>
              </a:solidFill>
              <a:latin typeface="Calibri" charset="0"/>
              <a:ea typeface="ＭＳ Ｐゴシック" charset="0"/>
              <a:cs typeface="Segoe UI" charset="0"/>
            </a:endParaRPr>
          </a:p>
        </p:txBody>
      </p:sp>
      <p:sp>
        <p:nvSpPr>
          <p:cNvPr id="92" name="Rounded Rectangle 91"/>
          <p:cNvSpPr/>
          <p:nvPr/>
        </p:nvSpPr>
        <p:spPr bwMode="auto">
          <a:xfrm>
            <a:off x="3463530" y="5416550"/>
            <a:ext cx="684609" cy="34290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2813">
              <a:lnSpc>
                <a:spcPct val="90000"/>
              </a:lnSpc>
            </a:pPr>
            <a:endParaRPr lang="en-US" sz="2300">
              <a:solidFill>
                <a:schemeClr val="tx1"/>
              </a:solidFill>
              <a:latin typeface="Calibri" charset="0"/>
              <a:ea typeface="ＭＳ Ｐゴシック" charset="0"/>
              <a:cs typeface="Segoe UI" charset="0"/>
            </a:endParaRPr>
          </a:p>
        </p:txBody>
      </p:sp>
      <p:sp>
        <p:nvSpPr>
          <p:cNvPr id="93" name="Rounded Rectangle 92"/>
          <p:cNvSpPr/>
          <p:nvPr/>
        </p:nvSpPr>
        <p:spPr bwMode="auto">
          <a:xfrm>
            <a:off x="4218386" y="5410202"/>
            <a:ext cx="684609" cy="341313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2813">
              <a:lnSpc>
                <a:spcPct val="90000"/>
              </a:lnSpc>
            </a:pPr>
            <a:endParaRPr lang="en-US" sz="2300">
              <a:solidFill>
                <a:schemeClr val="tx1"/>
              </a:solidFill>
              <a:latin typeface="Calibri" charset="0"/>
              <a:ea typeface="ＭＳ Ｐゴシック" charset="0"/>
              <a:cs typeface="Segoe UI" charset="0"/>
            </a:endParaRPr>
          </a:p>
        </p:txBody>
      </p:sp>
      <p:cxnSp>
        <p:nvCxnSpPr>
          <p:cNvPr id="7194" name="Straight Arrow Connector 93"/>
          <p:cNvCxnSpPr>
            <a:cxnSpLocks noChangeShapeType="1"/>
          </p:cNvCxnSpPr>
          <p:nvPr/>
        </p:nvCxnSpPr>
        <p:spPr bwMode="auto">
          <a:xfrm flipV="1">
            <a:off x="3333750" y="4421190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95" name="Rounded Rectangle 94"/>
          <p:cNvSpPr/>
          <p:nvPr/>
        </p:nvSpPr>
        <p:spPr bwMode="auto">
          <a:xfrm>
            <a:off x="2286000" y="4000502"/>
            <a:ext cx="2056210" cy="341313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2813">
              <a:lnSpc>
                <a:spcPct val="90000"/>
              </a:lnSpc>
            </a:pPr>
            <a:endParaRPr lang="en-US" sz="2300">
              <a:solidFill>
                <a:schemeClr val="tx1"/>
              </a:solidFill>
              <a:latin typeface="Calibri" charset="0"/>
              <a:ea typeface="ＭＳ Ｐゴシック" charset="0"/>
              <a:cs typeface="Segoe UI" charset="0"/>
            </a:endParaRPr>
          </a:p>
        </p:txBody>
      </p:sp>
      <p:sp>
        <p:nvSpPr>
          <p:cNvPr id="96" name="TextBox 51"/>
          <p:cNvSpPr txBox="1"/>
          <p:nvPr/>
        </p:nvSpPr>
        <p:spPr>
          <a:xfrm>
            <a:off x="6429375" y="2038352"/>
            <a:ext cx="735806" cy="27146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176" b="0" dirty="0">
                <a:latin typeface="+mj-lt"/>
              </a:rPr>
              <a:t>Output</a:t>
            </a:r>
          </a:p>
        </p:txBody>
      </p:sp>
      <p:cxnSp>
        <p:nvCxnSpPr>
          <p:cNvPr id="7197" name="Straight Arrow Connector 96"/>
          <p:cNvCxnSpPr>
            <a:cxnSpLocks noChangeShapeType="1"/>
          </p:cNvCxnSpPr>
          <p:nvPr/>
        </p:nvCxnSpPr>
        <p:spPr bwMode="auto">
          <a:xfrm flipV="1">
            <a:off x="3294460" y="3675064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98" name="TextBox 97"/>
          <p:cNvSpPr txBox="1"/>
          <p:nvPr/>
        </p:nvSpPr>
        <p:spPr>
          <a:xfrm>
            <a:off x="2163896" y="1197906"/>
            <a:ext cx="2869793" cy="947471"/>
          </a:xfrm>
          <a:prstGeom prst="rect">
            <a:avLst/>
          </a:prstGeom>
          <a:noFill/>
        </p:spPr>
        <p:txBody>
          <a:bodyPr lIns="179285" tIns="143428" rIns="179285" bIns="143428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Feed-forward NNLM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6284285" y="1101839"/>
            <a:ext cx="2869793" cy="621582"/>
          </a:xfrm>
          <a:prstGeom prst="rect">
            <a:avLst/>
          </a:prstGeom>
          <a:noFill/>
        </p:spPr>
        <p:txBody>
          <a:bodyPr lIns="179285" tIns="143428" rIns="179285" bIns="143428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Recurrent NNLM</a:t>
            </a:r>
          </a:p>
        </p:txBody>
      </p:sp>
      <p:cxnSp>
        <p:nvCxnSpPr>
          <p:cNvPr id="101" name="Straight Connector 100"/>
          <p:cNvCxnSpPr/>
          <p:nvPr/>
        </p:nvCxnSpPr>
        <p:spPr>
          <a:xfrm>
            <a:off x="5199460" y="1336675"/>
            <a:ext cx="0" cy="5145088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59"/>
          <p:cNvSpPr txBox="1"/>
          <p:nvPr/>
        </p:nvSpPr>
        <p:spPr>
          <a:xfrm>
            <a:off x="6221016" y="5592765"/>
            <a:ext cx="666750" cy="301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372" b="0" dirty="0">
                <a:latin typeface="+mj-lt"/>
              </a:rPr>
              <a:t>he</a:t>
            </a:r>
          </a:p>
        </p:txBody>
      </p:sp>
      <p:cxnSp>
        <p:nvCxnSpPr>
          <p:cNvPr id="103" name="Straight Arrow Connector 102"/>
          <p:cNvCxnSpPr>
            <a:cxnSpLocks noChangeShapeType="1"/>
          </p:cNvCxnSpPr>
          <p:nvPr/>
        </p:nvCxnSpPr>
        <p:spPr bwMode="auto">
          <a:xfrm flipV="1">
            <a:off x="6549629" y="5265740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04" name="TextBox 44"/>
          <p:cNvSpPr txBox="1"/>
          <p:nvPr/>
        </p:nvSpPr>
        <p:spPr>
          <a:xfrm>
            <a:off x="5960269" y="4857751"/>
            <a:ext cx="1204912" cy="2733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sp>
        <p:nvSpPr>
          <p:cNvPr id="105" name="Rounded Rectangle 104"/>
          <p:cNvSpPr/>
          <p:nvPr/>
        </p:nvSpPr>
        <p:spPr bwMode="auto">
          <a:xfrm>
            <a:off x="6228161" y="4829175"/>
            <a:ext cx="684609" cy="34290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2813">
              <a:lnSpc>
                <a:spcPct val="90000"/>
              </a:lnSpc>
            </a:pPr>
            <a:endParaRPr lang="en-US" sz="2300">
              <a:solidFill>
                <a:schemeClr val="tx1"/>
              </a:solidFill>
              <a:latin typeface="Calibri" charset="0"/>
              <a:ea typeface="ＭＳ Ｐゴシック" charset="0"/>
              <a:cs typeface="Segoe UI" charset="0"/>
            </a:endParaRPr>
          </a:p>
        </p:txBody>
      </p:sp>
      <p:sp>
        <p:nvSpPr>
          <p:cNvPr id="108" name="TextBox 51"/>
          <p:cNvSpPr txBox="1"/>
          <p:nvPr/>
        </p:nvSpPr>
        <p:spPr>
          <a:xfrm>
            <a:off x="5717382" y="4103688"/>
            <a:ext cx="1659731" cy="2733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176" b="0" dirty="0">
                <a:latin typeface="+mj-lt"/>
              </a:rPr>
              <a:t>Recurrent Hidden</a:t>
            </a:r>
          </a:p>
        </p:txBody>
      </p:sp>
      <p:sp>
        <p:nvSpPr>
          <p:cNvPr id="109" name="Rounded Rectangle 108"/>
          <p:cNvSpPr/>
          <p:nvPr/>
        </p:nvSpPr>
        <p:spPr bwMode="auto">
          <a:xfrm>
            <a:off x="5717383" y="4048127"/>
            <a:ext cx="1659731" cy="341313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2813">
              <a:lnSpc>
                <a:spcPct val="90000"/>
              </a:lnSpc>
            </a:pPr>
            <a:endParaRPr lang="en-US" sz="2300">
              <a:solidFill>
                <a:schemeClr val="tx1"/>
              </a:solidFill>
              <a:latin typeface="Calibri" charset="0"/>
              <a:ea typeface="ＭＳ Ｐゴシック" charset="0"/>
              <a:cs typeface="Segoe UI" charset="0"/>
            </a:endParaRPr>
          </a:p>
        </p:txBody>
      </p:sp>
      <p:cxnSp>
        <p:nvCxnSpPr>
          <p:cNvPr id="112" name="Straight Arrow Connector 111"/>
          <p:cNvCxnSpPr>
            <a:cxnSpLocks noChangeShapeType="1"/>
          </p:cNvCxnSpPr>
          <p:nvPr/>
        </p:nvCxnSpPr>
        <p:spPr bwMode="auto">
          <a:xfrm flipV="1">
            <a:off x="6553200" y="4459290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13" name="TextBox 59"/>
          <p:cNvSpPr txBox="1"/>
          <p:nvPr/>
        </p:nvSpPr>
        <p:spPr>
          <a:xfrm>
            <a:off x="8454629" y="5599115"/>
            <a:ext cx="666750" cy="301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372" b="0" dirty="0">
                <a:latin typeface="+mj-lt"/>
              </a:rPr>
              <a:t>drove</a:t>
            </a:r>
          </a:p>
        </p:txBody>
      </p:sp>
      <p:cxnSp>
        <p:nvCxnSpPr>
          <p:cNvPr id="114" name="Straight Arrow Connector 113"/>
          <p:cNvCxnSpPr>
            <a:cxnSpLocks noChangeShapeType="1"/>
          </p:cNvCxnSpPr>
          <p:nvPr/>
        </p:nvCxnSpPr>
        <p:spPr bwMode="auto">
          <a:xfrm flipV="1">
            <a:off x="8813006" y="5272090"/>
            <a:ext cx="0" cy="225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15" name="TextBox 44"/>
          <p:cNvSpPr txBox="1"/>
          <p:nvPr/>
        </p:nvSpPr>
        <p:spPr>
          <a:xfrm>
            <a:off x="8206979" y="4865688"/>
            <a:ext cx="1162050" cy="2733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sp>
        <p:nvSpPr>
          <p:cNvPr id="116" name="Rounded Rectangle 115"/>
          <p:cNvSpPr/>
          <p:nvPr/>
        </p:nvSpPr>
        <p:spPr bwMode="auto">
          <a:xfrm>
            <a:off x="8470108" y="4837113"/>
            <a:ext cx="683419" cy="341312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2813">
              <a:lnSpc>
                <a:spcPct val="90000"/>
              </a:lnSpc>
            </a:pPr>
            <a:endParaRPr lang="en-US" sz="2300">
              <a:solidFill>
                <a:schemeClr val="tx1"/>
              </a:solidFill>
              <a:latin typeface="Calibri" charset="0"/>
              <a:ea typeface="ＭＳ Ｐゴシック" charset="0"/>
              <a:cs typeface="Segoe UI" charset="0"/>
            </a:endParaRPr>
          </a:p>
        </p:txBody>
      </p:sp>
      <p:sp>
        <p:nvSpPr>
          <p:cNvPr id="117" name="TextBox 51"/>
          <p:cNvSpPr txBox="1"/>
          <p:nvPr/>
        </p:nvSpPr>
        <p:spPr>
          <a:xfrm>
            <a:off x="7954568" y="4083051"/>
            <a:ext cx="1435893" cy="2733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176" b="0" dirty="0">
                <a:latin typeface="+mj-lt"/>
              </a:rPr>
              <a:t>Recurrent Hidden</a:t>
            </a:r>
          </a:p>
        </p:txBody>
      </p:sp>
      <p:sp>
        <p:nvSpPr>
          <p:cNvPr id="118" name="Rounded Rectangle 117"/>
          <p:cNvSpPr/>
          <p:nvPr/>
        </p:nvSpPr>
        <p:spPr bwMode="auto">
          <a:xfrm>
            <a:off x="7954568" y="4054475"/>
            <a:ext cx="1659731" cy="34290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2813">
              <a:lnSpc>
                <a:spcPct val="90000"/>
              </a:lnSpc>
            </a:pPr>
            <a:endParaRPr lang="en-US" sz="2300">
              <a:solidFill>
                <a:schemeClr val="tx1"/>
              </a:solidFill>
              <a:latin typeface="Calibri" charset="0"/>
              <a:ea typeface="ＭＳ Ｐゴシック" charset="0"/>
              <a:cs typeface="Segoe UI" charset="0"/>
            </a:endParaRPr>
          </a:p>
        </p:txBody>
      </p:sp>
      <p:cxnSp>
        <p:nvCxnSpPr>
          <p:cNvPr id="119" name="Straight Arrow Connector 118"/>
          <p:cNvCxnSpPr>
            <a:cxnSpLocks noChangeShapeType="1"/>
          </p:cNvCxnSpPr>
          <p:nvPr/>
        </p:nvCxnSpPr>
        <p:spPr bwMode="auto">
          <a:xfrm flipV="1">
            <a:off x="8793956" y="4467225"/>
            <a:ext cx="0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22" name="Straight Arrow Connector 121"/>
          <p:cNvCxnSpPr>
            <a:cxnSpLocks noChangeShapeType="1"/>
          </p:cNvCxnSpPr>
          <p:nvPr/>
        </p:nvCxnSpPr>
        <p:spPr bwMode="auto">
          <a:xfrm>
            <a:off x="7537848" y="4210050"/>
            <a:ext cx="254794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40" name="Straight Arrow Connector 139"/>
          <p:cNvCxnSpPr>
            <a:cxnSpLocks noChangeShapeType="1"/>
          </p:cNvCxnSpPr>
          <p:nvPr/>
        </p:nvCxnSpPr>
        <p:spPr bwMode="auto">
          <a:xfrm flipV="1">
            <a:off x="6511528" y="3678240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46" name="Straight Arrow Connector 145"/>
          <p:cNvCxnSpPr>
            <a:cxnSpLocks noChangeShapeType="1"/>
          </p:cNvCxnSpPr>
          <p:nvPr/>
        </p:nvCxnSpPr>
        <p:spPr bwMode="auto">
          <a:xfrm flipV="1">
            <a:off x="8753475" y="3678240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49" name="TextBox 57"/>
          <p:cNvSpPr txBox="1"/>
          <p:nvPr/>
        </p:nvSpPr>
        <p:spPr>
          <a:xfrm>
            <a:off x="2839641" y="2679702"/>
            <a:ext cx="83820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4572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914400"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371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18288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2860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7432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2004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6576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300">
                <a:latin typeface="Calibri Light" charset="0"/>
                <a:cs typeface="ＭＳ Ｐゴシック" charset="0"/>
              </a:rPr>
              <a:t>…</a:t>
            </a:r>
          </a:p>
        </p:txBody>
      </p:sp>
      <p:sp>
        <p:nvSpPr>
          <p:cNvPr id="154" name="Double Bracket 153"/>
          <p:cNvSpPr/>
          <p:nvPr/>
        </p:nvSpPr>
        <p:spPr bwMode="auto">
          <a:xfrm>
            <a:off x="5960270" y="1974850"/>
            <a:ext cx="1354931" cy="1600200"/>
          </a:xfrm>
          <a:prstGeom prst="bracketPair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9642" tIns="44821" rIns="89642" bIns="44821"/>
          <a:lstStyle/>
          <a:p>
            <a:pPr algn="ctr" defTabSz="895350"/>
            <a:endParaRPr lang="en-US" sz="1300" b="1">
              <a:latin typeface="Calibri Light" charset="0"/>
              <a:cs typeface="ＭＳ Ｐゴシック" charset="0"/>
            </a:endParaRPr>
          </a:p>
        </p:txBody>
      </p:sp>
      <p:sp>
        <p:nvSpPr>
          <p:cNvPr id="155" name="TextBox 54"/>
          <p:cNvSpPr txBox="1"/>
          <p:nvPr/>
        </p:nvSpPr>
        <p:spPr>
          <a:xfrm>
            <a:off x="6012657" y="2305051"/>
            <a:ext cx="1281113" cy="51460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aardvark = 0.000041</a:t>
            </a:r>
          </a:p>
        </p:txBody>
      </p:sp>
      <p:sp>
        <p:nvSpPr>
          <p:cNvPr id="156" name="TextBox 55"/>
          <p:cNvSpPr txBox="1"/>
          <p:nvPr/>
        </p:nvSpPr>
        <p:spPr>
          <a:xfrm>
            <a:off x="5976938" y="2828927"/>
            <a:ext cx="1222772" cy="30348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dirty="0">
                <a:latin typeface="+mj-lt"/>
              </a:rPr>
              <a:t>drove = 0.045</a:t>
            </a:r>
          </a:p>
        </p:txBody>
      </p:sp>
      <p:sp>
        <p:nvSpPr>
          <p:cNvPr id="157" name="TextBox 57"/>
          <p:cNvSpPr txBox="1"/>
          <p:nvPr/>
        </p:nvSpPr>
        <p:spPr>
          <a:xfrm>
            <a:off x="6131719" y="2952752"/>
            <a:ext cx="83820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4572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914400"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371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18288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2860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7432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2004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6576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300">
                <a:latin typeface="Calibri Light" charset="0"/>
                <a:cs typeface="ＭＳ Ｐゴシック" charset="0"/>
              </a:rPr>
              <a:t>…</a:t>
            </a:r>
          </a:p>
        </p:txBody>
      </p:sp>
      <p:sp>
        <p:nvSpPr>
          <p:cNvPr id="158" name="TextBox 58"/>
          <p:cNvSpPr txBox="1"/>
          <p:nvPr/>
        </p:nvSpPr>
        <p:spPr>
          <a:xfrm>
            <a:off x="6003133" y="3178176"/>
            <a:ext cx="1189435" cy="51460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zygote = 0.00003</a:t>
            </a:r>
          </a:p>
        </p:txBody>
      </p:sp>
      <p:sp>
        <p:nvSpPr>
          <p:cNvPr id="159" name="TextBox 57"/>
          <p:cNvSpPr txBox="1"/>
          <p:nvPr/>
        </p:nvSpPr>
        <p:spPr>
          <a:xfrm>
            <a:off x="6122194" y="2528888"/>
            <a:ext cx="838200" cy="30321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4572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914400"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371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18288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2860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7432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2004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6576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300">
                <a:latin typeface="Calibri Light" charset="0"/>
                <a:cs typeface="ＭＳ Ｐゴシック" charset="0"/>
              </a:rPr>
              <a:t>…</a:t>
            </a:r>
          </a:p>
        </p:txBody>
      </p:sp>
      <p:sp>
        <p:nvSpPr>
          <p:cNvPr id="160" name="Double Bracket 159"/>
          <p:cNvSpPr/>
          <p:nvPr/>
        </p:nvSpPr>
        <p:spPr bwMode="auto">
          <a:xfrm>
            <a:off x="8036720" y="1970088"/>
            <a:ext cx="1353741" cy="1600200"/>
          </a:xfrm>
          <a:prstGeom prst="bracketPair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9642" tIns="44821" rIns="89642" bIns="44821"/>
          <a:lstStyle/>
          <a:p>
            <a:pPr algn="ctr" defTabSz="895350"/>
            <a:endParaRPr lang="en-US" sz="1300" b="1">
              <a:latin typeface="Calibri Light" charset="0"/>
              <a:cs typeface="ＭＳ Ｐゴシック" charset="0"/>
            </a:endParaRPr>
          </a:p>
        </p:txBody>
      </p:sp>
      <p:sp>
        <p:nvSpPr>
          <p:cNvPr id="161" name="TextBox 54"/>
          <p:cNvSpPr txBox="1"/>
          <p:nvPr/>
        </p:nvSpPr>
        <p:spPr>
          <a:xfrm>
            <a:off x="8087917" y="2305051"/>
            <a:ext cx="1281113" cy="51460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aardvark = 0.000054</a:t>
            </a:r>
          </a:p>
        </p:txBody>
      </p:sp>
      <p:sp>
        <p:nvSpPr>
          <p:cNvPr id="162" name="TextBox 55"/>
          <p:cNvSpPr txBox="1"/>
          <p:nvPr/>
        </p:nvSpPr>
        <p:spPr>
          <a:xfrm>
            <a:off x="8052198" y="2828927"/>
            <a:ext cx="1223963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dirty="0">
                <a:latin typeface="+mj-lt"/>
              </a:rPr>
              <a:t>to = 0.267</a:t>
            </a:r>
          </a:p>
        </p:txBody>
      </p:sp>
      <p:sp>
        <p:nvSpPr>
          <p:cNvPr id="163" name="TextBox 57"/>
          <p:cNvSpPr txBox="1"/>
          <p:nvPr/>
        </p:nvSpPr>
        <p:spPr>
          <a:xfrm>
            <a:off x="8206979" y="2947990"/>
            <a:ext cx="83820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4572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914400"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371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18288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2860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7432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2004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6576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300">
                <a:latin typeface="Calibri Light" charset="0"/>
                <a:cs typeface="ＭＳ Ｐゴシック" charset="0"/>
              </a:rPr>
              <a:t>…</a:t>
            </a:r>
          </a:p>
        </p:txBody>
      </p:sp>
      <p:sp>
        <p:nvSpPr>
          <p:cNvPr id="164" name="TextBox 58"/>
          <p:cNvSpPr txBox="1"/>
          <p:nvPr/>
        </p:nvSpPr>
        <p:spPr>
          <a:xfrm>
            <a:off x="8078392" y="3171826"/>
            <a:ext cx="1190625" cy="51460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zygote = 0.000009</a:t>
            </a:r>
          </a:p>
        </p:txBody>
      </p:sp>
      <p:sp>
        <p:nvSpPr>
          <p:cNvPr id="165" name="TextBox 57"/>
          <p:cNvSpPr txBox="1"/>
          <p:nvPr/>
        </p:nvSpPr>
        <p:spPr>
          <a:xfrm>
            <a:off x="8197454" y="2528888"/>
            <a:ext cx="838200" cy="30321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4572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914400"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371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18288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2860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7432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2004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657600"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300">
                <a:latin typeface="Calibri Light" charset="0"/>
                <a:cs typeface="ＭＳ Ｐゴシック" charset="0"/>
              </a:rPr>
              <a:t>…</a:t>
            </a:r>
          </a:p>
        </p:txBody>
      </p:sp>
      <p:sp>
        <p:nvSpPr>
          <p:cNvPr id="166" name="TextBox 51"/>
          <p:cNvSpPr txBox="1"/>
          <p:nvPr/>
        </p:nvSpPr>
        <p:spPr>
          <a:xfrm>
            <a:off x="2636044" y="4048126"/>
            <a:ext cx="1150144" cy="2733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176" b="0" dirty="0">
                <a:latin typeface="+mj-lt"/>
              </a:rPr>
              <a:t>Hidden 2</a:t>
            </a:r>
          </a:p>
        </p:txBody>
      </p:sp>
      <p:sp>
        <p:nvSpPr>
          <p:cNvPr id="167" name="TextBox 51"/>
          <p:cNvSpPr txBox="1"/>
          <p:nvPr/>
        </p:nvSpPr>
        <p:spPr>
          <a:xfrm>
            <a:off x="3137299" y="2119313"/>
            <a:ext cx="734615" cy="2714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176" b="0" dirty="0">
                <a:latin typeface="+mj-lt"/>
              </a:rPr>
              <a:t>Output</a:t>
            </a:r>
          </a:p>
        </p:txBody>
      </p:sp>
      <p:sp>
        <p:nvSpPr>
          <p:cNvPr id="168" name="TextBox 51"/>
          <p:cNvSpPr txBox="1"/>
          <p:nvPr/>
        </p:nvSpPr>
        <p:spPr>
          <a:xfrm>
            <a:off x="8498682" y="2060575"/>
            <a:ext cx="735806" cy="2730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176" b="0" dirty="0">
                <a:latin typeface="+mj-lt"/>
              </a:rPr>
              <a:t>Output</a:t>
            </a:r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10241756" y="292100"/>
            <a:ext cx="223838" cy="0"/>
          </a:xfrm>
          <a:prstGeom prst="straightConnector1">
            <a:avLst/>
          </a:prstGeom>
          <a:ln w="25400">
            <a:solidFill>
              <a:schemeClr val="tx2">
                <a:lumMod val="20000"/>
                <a:lumOff val="80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0340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02" grpId="0" animBg="1"/>
      <p:bldP spid="104" grpId="0"/>
      <p:bldP spid="105" grpId="0" animBg="1"/>
      <p:bldP spid="108" grpId="0"/>
      <p:bldP spid="109" grpId="0" animBg="1"/>
      <p:bldP spid="113" grpId="0" animBg="1"/>
      <p:bldP spid="115" grpId="0"/>
      <p:bldP spid="116" grpId="0" animBg="1"/>
      <p:bldP spid="117" grpId="0"/>
      <p:bldP spid="118" grpId="0" animBg="1"/>
      <p:bldP spid="154" grpId="0" animBg="1"/>
      <p:bldP spid="155" grpId="0"/>
      <p:bldP spid="156" grpId="0"/>
      <p:bldP spid="157" grpId="0"/>
      <p:bldP spid="158" grpId="0"/>
      <p:bldP spid="159" grpId="0"/>
      <p:bldP spid="160" grpId="0" animBg="1"/>
      <p:bldP spid="161" grpId="0"/>
      <p:bldP spid="162" grpId="0"/>
      <p:bldP spid="163" grpId="0"/>
      <p:bldP spid="164" grpId="0"/>
      <p:bldP spid="165" grpId="0"/>
      <p:bldP spid="16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Neural Network Language Model</a:t>
            </a:r>
            <a:endParaRPr lang="en-GB" altLang="en-US"/>
          </a:p>
        </p:txBody>
      </p:sp>
      <p:pic>
        <p:nvPicPr>
          <p:cNvPr id="8195" name="Content Placeholder 3" descr="NNLM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4826" y="1341439"/>
            <a:ext cx="8532813" cy="4841875"/>
          </a:xfrm>
        </p:spPr>
      </p:pic>
      <p:sp>
        <p:nvSpPr>
          <p:cNvPr id="8196" name="TextBox 3"/>
          <p:cNvSpPr txBox="1">
            <a:spLocks noChangeArrowheads="1"/>
          </p:cNvSpPr>
          <p:nvPr/>
        </p:nvSpPr>
        <p:spPr bwMode="auto">
          <a:xfrm>
            <a:off x="1774826" y="1341438"/>
            <a:ext cx="16240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da-DK" altLang="en-US" sz="1000"/>
              <a:t>Y. Bengio et al., JMLR’03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346166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Limitation of Neural Network Language Model</a:t>
            </a:r>
            <a:endParaRPr lang="en-GB" altLang="en-US"/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algn="just" eaLnBrk="1" hangingPunct="1"/>
            <a:r>
              <a:rPr lang="en-US" altLang="en-US"/>
              <a:t>Sparsity – Solved</a:t>
            </a:r>
          </a:p>
          <a:p>
            <a:pPr algn="just" eaLnBrk="1" hangingPunct="1"/>
            <a:r>
              <a:rPr lang="en-US" altLang="en-US"/>
              <a:t>World Similarity – Solved</a:t>
            </a:r>
          </a:p>
          <a:p>
            <a:pPr algn="just" eaLnBrk="1" hangingPunct="1"/>
            <a:r>
              <a:rPr lang="en-US" altLang="en-US"/>
              <a:t>Finite Context – Not</a:t>
            </a:r>
          </a:p>
          <a:p>
            <a:pPr algn="just" eaLnBrk="1" hangingPunct="1"/>
            <a:r>
              <a:rPr lang="en-US" altLang="en-US"/>
              <a:t>Computational Complexity - Softmax</a:t>
            </a: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9074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Recurrent Neural Network Language Model</a:t>
            </a:r>
            <a:endParaRPr lang="en-GB" altLang="en-US"/>
          </a:p>
        </p:txBody>
      </p:sp>
      <p:pic>
        <p:nvPicPr>
          <p:cNvPr id="10243" name="Content Placeholder 3" descr="RNNLM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87" b="-917"/>
          <a:stretch>
            <a:fillRect/>
          </a:stretch>
        </p:blipFill>
        <p:spPr>
          <a:xfrm>
            <a:off x="3071813" y="1341438"/>
            <a:ext cx="6356350" cy="4895850"/>
          </a:xfrm>
        </p:spPr>
      </p:pic>
      <p:sp>
        <p:nvSpPr>
          <p:cNvPr id="10244" name="TextBox 3"/>
          <p:cNvSpPr txBox="1">
            <a:spLocks noChangeArrowheads="1"/>
          </p:cNvSpPr>
          <p:nvPr/>
        </p:nvSpPr>
        <p:spPr bwMode="auto">
          <a:xfrm>
            <a:off x="1524000" y="1412876"/>
            <a:ext cx="9271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en-US" sz="1000"/>
              <a:t>[X. Liu, et al.]</a:t>
            </a:r>
          </a:p>
        </p:txBody>
      </p:sp>
    </p:spTree>
    <p:extLst>
      <p:ext uri="{BB962C8B-B14F-4D97-AF65-F5344CB8AC3E}">
        <p14:creationId xmlns:p14="http://schemas.microsoft.com/office/powerpoint/2010/main" val="3242349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Recurrent Neural Network</a:t>
            </a:r>
          </a:p>
        </p:txBody>
      </p:sp>
      <p:pic>
        <p:nvPicPr>
          <p:cNvPr id="1536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600200"/>
            <a:ext cx="6096000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495800"/>
            <a:ext cx="8274050" cy="217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2271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in NLP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Applications</a:t>
            </a:r>
          </a:p>
          <a:p>
            <a:r>
              <a:rPr lang="en-US" dirty="0"/>
              <a:t>Primary premise:</a:t>
            </a:r>
          </a:p>
          <a:p>
            <a:pPr lvl="1"/>
            <a:r>
              <a:rPr lang="en-US" dirty="0"/>
              <a:t>Word Representation : Words represented as dense vectors embedded in a vector space</a:t>
            </a:r>
          </a:p>
          <a:p>
            <a:r>
              <a:rPr lang="en-US" dirty="0"/>
              <a:t>Many different approaches to learn</a:t>
            </a:r>
          </a:p>
          <a:p>
            <a:r>
              <a:rPr lang="en-US" dirty="0"/>
              <a:t>Many different applications</a:t>
            </a:r>
          </a:p>
          <a:p>
            <a:pPr lvl="1"/>
            <a:r>
              <a:rPr lang="en-US" dirty="0"/>
              <a:t>Some new ones : Word Analogies, Semantic Similarity etc.</a:t>
            </a:r>
          </a:p>
        </p:txBody>
      </p:sp>
    </p:spTree>
    <p:extLst>
      <p:ext uri="{BB962C8B-B14F-4D97-AF65-F5344CB8AC3E}">
        <p14:creationId xmlns:p14="http://schemas.microsoft.com/office/powerpoint/2010/main" val="3125612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How does RNN reduce complexity?</a:t>
            </a:r>
          </a:p>
        </p:txBody>
      </p:sp>
      <p:sp>
        <p:nvSpPr>
          <p:cNvPr id="16414" name="Content Placeholder 33"/>
          <p:cNvSpPr>
            <a:spLocks noGrp="1"/>
          </p:cNvSpPr>
          <p:nvPr>
            <p:ph idx="1"/>
          </p:nvPr>
        </p:nvSpPr>
        <p:spPr>
          <a:xfrm>
            <a:off x="1981200" y="1524000"/>
            <a:ext cx="8382000" cy="495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Given function f: h’,y=f(h,x)</a:t>
            </a:r>
          </a:p>
        </p:txBody>
      </p:sp>
      <p:sp>
        <p:nvSpPr>
          <p:cNvPr id="6" name="矩形 34"/>
          <p:cNvSpPr/>
          <p:nvPr/>
        </p:nvSpPr>
        <p:spPr>
          <a:xfrm>
            <a:off x="2967039" y="3709989"/>
            <a:ext cx="930275" cy="930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7" name="矩形 35"/>
          <p:cNvSpPr/>
          <p:nvPr/>
        </p:nvSpPr>
        <p:spPr>
          <a:xfrm>
            <a:off x="2001838" y="3709989"/>
            <a:ext cx="508000" cy="9302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h</a:t>
            </a:r>
            <a:r>
              <a:rPr lang="en-US" altLang="zh-TW" sz="2400" baseline="30000" dirty="0">
                <a:solidFill>
                  <a:srgbClr val="000000"/>
                </a:solidFill>
              </a:rPr>
              <a:t>0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8" name="矩形 36"/>
          <p:cNvSpPr/>
          <p:nvPr/>
        </p:nvSpPr>
        <p:spPr>
          <a:xfrm>
            <a:off x="4321175" y="3732213"/>
            <a:ext cx="508000" cy="9318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h</a:t>
            </a:r>
            <a:r>
              <a:rPr lang="en-US" altLang="zh-TW" sz="2400" baseline="30000" dirty="0">
                <a:solidFill>
                  <a:srgbClr val="000000"/>
                </a:solidFill>
              </a:rPr>
              <a:t>1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9" name="矩形 37"/>
          <p:cNvSpPr/>
          <p:nvPr/>
        </p:nvSpPr>
        <p:spPr>
          <a:xfrm>
            <a:off x="2971801" y="2819400"/>
            <a:ext cx="931863" cy="4651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y</a:t>
            </a:r>
            <a:r>
              <a:rPr lang="en-US" altLang="zh-TW" sz="2400" baseline="30000" dirty="0">
                <a:solidFill>
                  <a:srgbClr val="000000"/>
                </a:solidFill>
              </a:rPr>
              <a:t>1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10" name="矩形 38"/>
          <p:cNvSpPr/>
          <p:nvPr/>
        </p:nvSpPr>
        <p:spPr>
          <a:xfrm>
            <a:off x="2967039" y="5032375"/>
            <a:ext cx="930275" cy="4651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800" baseline="30000" dirty="0"/>
          </a:p>
        </p:txBody>
      </p:sp>
      <p:cxnSp>
        <p:nvCxnSpPr>
          <p:cNvPr id="11" name="直線單箭頭接點 39"/>
          <p:cNvCxnSpPr>
            <a:cxnSpLocks/>
          </p:cNvCxnSpPr>
          <p:nvPr/>
        </p:nvCxnSpPr>
        <p:spPr>
          <a:xfrm>
            <a:off x="2560639" y="4181475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40"/>
          <p:cNvCxnSpPr>
            <a:cxnSpLocks/>
          </p:cNvCxnSpPr>
          <p:nvPr/>
        </p:nvCxnSpPr>
        <p:spPr>
          <a:xfrm>
            <a:off x="3932239" y="4198938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41"/>
          <p:cNvCxnSpPr>
            <a:cxnSpLocks/>
          </p:cNvCxnSpPr>
          <p:nvPr/>
        </p:nvCxnSpPr>
        <p:spPr>
          <a:xfrm rot="16200000">
            <a:off x="3255170" y="3501232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42"/>
          <p:cNvCxnSpPr>
            <a:cxnSpLocks/>
          </p:cNvCxnSpPr>
          <p:nvPr/>
        </p:nvCxnSpPr>
        <p:spPr>
          <a:xfrm rot="16200000">
            <a:off x="3254376" y="4835526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43"/>
          <p:cNvSpPr/>
          <p:nvPr/>
        </p:nvSpPr>
        <p:spPr>
          <a:xfrm>
            <a:off x="5253039" y="3738563"/>
            <a:ext cx="930275" cy="931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6" name="矩形 44"/>
          <p:cNvSpPr/>
          <p:nvPr/>
        </p:nvSpPr>
        <p:spPr>
          <a:xfrm>
            <a:off x="6607175" y="3762376"/>
            <a:ext cx="508000" cy="9302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h</a:t>
            </a:r>
            <a:r>
              <a:rPr lang="en-US" altLang="zh-TW" sz="2400" baseline="30000" dirty="0">
                <a:solidFill>
                  <a:srgbClr val="000000"/>
                </a:solidFill>
              </a:rPr>
              <a:t>2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17" name="矩形 45"/>
          <p:cNvSpPr/>
          <p:nvPr/>
        </p:nvSpPr>
        <p:spPr>
          <a:xfrm>
            <a:off x="5253039" y="2852739"/>
            <a:ext cx="930275" cy="466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y</a:t>
            </a:r>
            <a:r>
              <a:rPr lang="en-US" altLang="zh-TW" sz="2400" baseline="30000" dirty="0">
                <a:solidFill>
                  <a:srgbClr val="000000"/>
                </a:solidFill>
              </a:rPr>
              <a:t>2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18" name="矩形 46"/>
          <p:cNvSpPr/>
          <p:nvPr/>
        </p:nvSpPr>
        <p:spPr>
          <a:xfrm>
            <a:off x="5253039" y="5060950"/>
            <a:ext cx="930275" cy="4651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cxnSp>
        <p:nvCxnSpPr>
          <p:cNvPr id="19" name="直線單箭頭接點 47"/>
          <p:cNvCxnSpPr>
            <a:cxnSpLocks/>
          </p:cNvCxnSpPr>
          <p:nvPr/>
        </p:nvCxnSpPr>
        <p:spPr>
          <a:xfrm>
            <a:off x="4846639" y="4210050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48"/>
          <p:cNvCxnSpPr>
            <a:cxnSpLocks/>
          </p:cNvCxnSpPr>
          <p:nvPr/>
        </p:nvCxnSpPr>
        <p:spPr>
          <a:xfrm>
            <a:off x="6218239" y="4227513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49"/>
          <p:cNvCxnSpPr>
            <a:cxnSpLocks/>
          </p:cNvCxnSpPr>
          <p:nvPr/>
        </p:nvCxnSpPr>
        <p:spPr>
          <a:xfrm rot="16200000">
            <a:off x="5540376" y="3530601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50"/>
          <p:cNvCxnSpPr>
            <a:cxnSpLocks/>
          </p:cNvCxnSpPr>
          <p:nvPr/>
        </p:nvCxnSpPr>
        <p:spPr>
          <a:xfrm rot="16200000">
            <a:off x="5541169" y="4864894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51"/>
          <p:cNvSpPr/>
          <p:nvPr/>
        </p:nvSpPr>
        <p:spPr>
          <a:xfrm>
            <a:off x="7572376" y="3743326"/>
            <a:ext cx="931863" cy="931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4" name="矩形 52"/>
          <p:cNvSpPr/>
          <p:nvPr/>
        </p:nvSpPr>
        <p:spPr>
          <a:xfrm>
            <a:off x="8926513" y="3767139"/>
            <a:ext cx="508000" cy="9302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h</a:t>
            </a:r>
            <a:r>
              <a:rPr lang="en-US" altLang="zh-TW" sz="2400" baseline="30000" dirty="0">
                <a:solidFill>
                  <a:srgbClr val="000000"/>
                </a:solidFill>
              </a:rPr>
              <a:t>3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25" name="矩形 53"/>
          <p:cNvSpPr/>
          <p:nvPr/>
        </p:nvSpPr>
        <p:spPr>
          <a:xfrm>
            <a:off x="7572376" y="2857501"/>
            <a:ext cx="931863" cy="466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y</a:t>
            </a:r>
            <a:r>
              <a:rPr lang="en-US" altLang="zh-TW" sz="2400" baseline="30000" dirty="0">
                <a:solidFill>
                  <a:srgbClr val="000000"/>
                </a:solidFill>
              </a:rPr>
              <a:t>3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26" name="矩形 54"/>
          <p:cNvSpPr/>
          <p:nvPr/>
        </p:nvSpPr>
        <p:spPr>
          <a:xfrm>
            <a:off x="7572376" y="5065714"/>
            <a:ext cx="931863" cy="4651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cxnSp>
        <p:nvCxnSpPr>
          <p:cNvPr id="27" name="直線單箭頭接點 55"/>
          <p:cNvCxnSpPr>
            <a:cxnSpLocks/>
          </p:cNvCxnSpPr>
          <p:nvPr/>
        </p:nvCxnSpPr>
        <p:spPr>
          <a:xfrm>
            <a:off x="7165975" y="4214813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56"/>
          <p:cNvCxnSpPr>
            <a:cxnSpLocks/>
          </p:cNvCxnSpPr>
          <p:nvPr/>
        </p:nvCxnSpPr>
        <p:spPr>
          <a:xfrm>
            <a:off x="8537575" y="4232275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57"/>
          <p:cNvCxnSpPr>
            <a:cxnSpLocks/>
          </p:cNvCxnSpPr>
          <p:nvPr/>
        </p:nvCxnSpPr>
        <p:spPr>
          <a:xfrm rot="16200000">
            <a:off x="7859713" y="3535363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58"/>
          <p:cNvCxnSpPr>
            <a:cxnSpLocks/>
          </p:cNvCxnSpPr>
          <p:nvPr/>
        </p:nvCxnSpPr>
        <p:spPr>
          <a:xfrm rot="16200000">
            <a:off x="7860507" y="4869657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59"/>
          <p:cNvSpPr txBox="1">
            <a:spLocks noChangeArrowheads="1"/>
          </p:cNvSpPr>
          <p:nvPr/>
        </p:nvSpPr>
        <p:spPr bwMode="auto">
          <a:xfrm>
            <a:off x="9515476" y="3913189"/>
            <a:ext cx="930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 sz="2800" b="1"/>
              <a:t>……</a:t>
            </a:r>
            <a:endParaRPr lang="zh-TW" altLang="en-US" sz="2800" b="1"/>
          </a:p>
        </p:txBody>
      </p:sp>
      <p:sp>
        <p:nvSpPr>
          <p:cNvPr id="32" name="文字方塊 71"/>
          <p:cNvSpPr txBox="1">
            <a:spLocks noChangeArrowheads="1"/>
          </p:cNvSpPr>
          <p:nvPr/>
        </p:nvSpPr>
        <p:spPr bwMode="auto">
          <a:xfrm>
            <a:off x="2727325" y="5710238"/>
            <a:ext cx="65468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 sz="1800">
                <a:solidFill>
                  <a:srgbClr val="FF0000"/>
                </a:solidFill>
              </a:rPr>
              <a:t>No matter how long the input/output sequence is, we only need one function f. If f’s are different, then it becomes a feedforward NN. This may be treated as another compression from fully connected network.</a:t>
            </a:r>
            <a:endParaRPr lang="zh-TW" altLang="en-US" sz="1800">
              <a:solidFill>
                <a:srgbClr val="FF0000"/>
              </a:solidFill>
            </a:endParaRPr>
          </a:p>
        </p:txBody>
      </p:sp>
      <p:sp>
        <p:nvSpPr>
          <p:cNvPr id="33" name="文字方塊 67"/>
          <p:cNvSpPr txBox="1">
            <a:spLocks noChangeArrowheads="1"/>
          </p:cNvSpPr>
          <p:nvPr/>
        </p:nvSpPr>
        <p:spPr bwMode="auto">
          <a:xfrm>
            <a:off x="7113589" y="1663701"/>
            <a:ext cx="3248025" cy="708025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 sz="2000">
                <a:solidFill>
                  <a:srgbClr val="000000"/>
                </a:solidFill>
              </a:rPr>
              <a:t>h and h’ are vectors with the same dimension</a:t>
            </a:r>
            <a:endParaRPr lang="zh-TW" alt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8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5" grpId="0" animBg="1"/>
      <p:bldP spid="26" grpId="0" animBg="1"/>
      <p:bldP spid="31" grpId="0"/>
      <p:bldP spid="32" grpId="0"/>
      <p:bldP spid="3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標題 1"/>
          <p:cNvSpPr txBox="1">
            <a:spLocks/>
          </p:cNvSpPr>
          <p:nvPr/>
        </p:nvSpPr>
        <p:spPr bwMode="auto">
          <a:xfrm>
            <a:off x="1676400" y="152400"/>
            <a:ext cx="2971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zh-TW" sz="3800">
                <a:solidFill>
                  <a:srgbClr val="FF0000"/>
                </a:solidFill>
              </a:rPr>
              <a:t>Deep RNN</a:t>
            </a:r>
            <a:endParaRPr lang="zh-TW" altLang="en-US" sz="3800">
              <a:solidFill>
                <a:srgbClr val="FF0000"/>
              </a:solidFill>
            </a:endParaRPr>
          </a:p>
        </p:txBody>
      </p:sp>
      <p:sp>
        <p:nvSpPr>
          <p:cNvPr id="5" name="矩形 55"/>
          <p:cNvSpPr/>
          <p:nvPr/>
        </p:nvSpPr>
        <p:spPr>
          <a:xfrm>
            <a:off x="3116264" y="4884738"/>
            <a:ext cx="930275" cy="931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1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6" name="矩形 56"/>
          <p:cNvSpPr/>
          <p:nvPr/>
        </p:nvSpPr>
        <p:spPr>
          <a:xfrm>
            <a:off x="2151063" y="4884738"/>
            <a:ext cx="508000" cy="9318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h</a:t>
            </a:r>
            <a:r>
              <a:rPr lang="en-US" altLang="zh-TW" sz="2800" baseline="30000" dirty="0"/>
              <a:t>0</a:t>
            </a:r>
            <a:endParaRPr lang="zh-TW" altLang="en-US" sz="2800" baseline="30000" dirty="0"/>
          </a:p>
        </p:txBody>
      </p:sp>
      <p:sp>
        <p:nvSpPr>
          <p:cNvPr id="7" name="矩形 57"/>
          <p:cNvSpPr/>
          <p:nvPr/>
        </p:nvSpPr>
        <p:spPr>
          <a:xfrm>
            <a:off x="4470400" y="4906963"/>
            <a:ext cx="508000" cy="9318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h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sp>
        <p:nvSpPr>
          <p:cNvPr id="8" name="矩形 58"/>
          <p:cNvSpPr/>
          <p:nvPr/>
        </p:nvSpPr>
        <p:spPr>
          <a:xfrm>
            <a:off x="3116264" y="3998914"/>
            <a:ext cx="930275" cy="4651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y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sp>
        <p:nvSpPr>
          <p:cNvPr id="9" name="矩形 59"/>
          <p:cNvSpPr/>
          <p:nvPr/>
        </p:nvSpPr>
        <p:spPr>
          <a:xfrm>
            <a:off x="3116264" y="6207125"/>
            <a:ext cx="930275" cy="4651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x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cxnSp>
        <p:nvCxnSpPr>
          <p:cNvPr id="10" name="直線單箭頭接點 60"/>
          <p:cNvCxnSpPr>
            <a:cxnSpLocks/>
          </p:cNvCxnSpPr>
          <p:nvPr/>
        </p:nvCxnSpPr>
        <p:spPr>
          <a:xfrm>
            <a:off x="2709864" y="5356225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61"/>
          <p:cNvCxnSpPr>
            <a:cxnSpLocks/>
          </p:cNvCxnSpPr>
          <p:nvPr/>
        </p:nvCxnSpPr>
        <p:spPr>
          <a:xfrm>
            <a:off x="4081464" y="5373688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2"/>
          <p:cNvCxnSpPr>
            <a:cxnSpLocks/>
          </p:cNvCxnSpPr>
          <p:nvPr/>
        </p:nvCxnSpPr>
        <p:spPr>
          <a:xfrm rot="16200000">
            <a:off x="3404395" y="4675982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3"/>
          <p:cNvCxnSpPr>
            <a:cxnSpLocks/>
          </p:cNvCxnSpPr>
          <p:nvPr/>
        </p:nvCxnSpPr>
        <p:spPr>
          <a:xfrm rot="16200000">
            <a:off x="3404394" y="6011069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64"/>
          <p:cNvSpPr/>
          <p:nvPr/>
        </p:nvSpPr>
        <p:spPr>
          <a:xfrm>
            <a:off x="5402264" y="4913313"/>
            <a:ext cx="930275" cy="931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1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15" name="矩形 65"/>
          <p:cNvSpPr/>
          <p:nvPr/>
        </p:nvSpPr>
        <p:spPr>
          <a:xfrm>
            <a:off x="6756400" y="4937126"/>
            <a:ext cx="508000" cy="9302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h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sp>
        <p:nvSpPr>
          <p:cNvPr id="16" name="矩形 66"/>
          <p:cNvSpPr/>
          <p:nvPr/>
        </p:nvSpPr>
        <p:spPr>
          <a:xfrm>
            <a:off x="5402264" y="4027489"/>
            <a:ext cx="930275" cy="466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y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sp>
        <p:nvSpPr>
          <p:cNvPr id="17" name="矩形 67"/>
          <p:cNvSpPr/>
          <p:nvPr/>
        </p:nvSpPr>
        <p:spPr>
          <a:xfrm>
            <a:off x="5402264" y="6235700"/>
            <a:ext cx="930275" cy="4651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x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cxnSp>
        <p:nvCxnSpPr>
          <p:cNvPr id="18" name="直線單箭頭接點 68"/>
          <p:cNvCxnSpPr>
            <a:cxnSpLocks/>
          </p:cNvCxnSpPr>
          <p:nvPr/>
        </p:nvCxnSpPr>
        <p:spPr>
          <a:xfrm>
            <a:off x="4995864" y="5384800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69"/>
          <p:cNvCxnSpPr>
            <a:cxnSpLocks/>
          </p:cNvCxnSpPr>
          <p:nvPr/>
        </p:nvCxnSpPr>
        <p:spPr>
          <a:xfrm>
            <a:off x="6367464" y="5402263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70"/>
          <p:cNvCxnSpPr>
            <a:cxnSpLocks/>
          </p:cNvCxnSpPr>
          <p:nvPr/>
        </p:nvCxnSpPr>
        <p:spPr>
          <a:xfrm rot="16200000">
            <a:off x="5689601" y="4705351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71"/>
          <p:cNvCxnSpPr>
            <a:cxnSpLocks/>
          </p:cNvCxnSpPr>
          <p:nvPr/>
        </p:nvCxnSpPr>
        <p:spPr>
          <a:xfrm rot="16200000">
            <a:off x="5690394" y="6039644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72"/>
          <p:cNvSpPr/>
          <p:nvPr/>
        </p:nvSpPr>
        <p:spPr>
          <a:xfrm>
            <a:off x="7721601" y="4918076"/>
            <a:ext cx="931863" cy="931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1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23" name="矩形 73"/>
          <p:cNvSpPr/>
          <p:nvPr/>
        </p:nvSpPr>
        <p:spPr>
          <a:xfrm>
            <a:off x="9075738" y="4941889"/>
            <a:ext cx="508000" cy="9302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h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sp>
        <p:nvSpPr>
          <p:cNvPr id="24" name="矩形 74"/>
          <p:cNvSpPr/>
          <p:nvPr/>
        </p:nvSpPr>
        <p:spPr>
          <a:xfrm>
            <a:off x="7721601" y="4032251"/>
            <a:ext cx="931863" cy="466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y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sp>
        <p:nvSpPr>
          <p:cNvPr id="25" name="矩形 75"/>
          <p:cNvSpPr/>
          <p:nvPr/>
        </p:nvSpPr>
        <p:spPr>
          <a:xfrm>
            <a:off x="7721601" y="6240464"/>
            <a:ext cx="931863" cy="4651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x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cxnSp>
        <p:nvCxnSpPr>
          <p:cNvPr id="26" name="直線單箭頭接點 76"/>
          <p:cNvCxnSpPr>
            <a:cxnSpLocks/>
          </p:cNvCxnSpPr>
          <p:nvPr/>
        </p:nvCxnSpPr>
        <p:spPr>
          <a:xfrm>
            <a:off x="7315200" y="5389563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77"/>
          <p:cNvCxnSpPr>
            <a:cxnSpLocks/>
          </p:cNvCxnSpPr>
          <p:nvPr/>
        </p:nvCxnSpPr>
        <p:spPr>
          <a:xfrm>
            <a:off x="8686800" y="5407025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78"/>
          <p:cNvCxnSpPr>
            <a:cxnSpLocks/>
          </p:cNvCxnSpPr>
          <p:nvPr/>
        </p:nvCxnSpPr>
        <p:spPr>
          <a:xfrm rot="16200000">
            <a:off x="8008938" y="4710113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79"/>
          <p:cNvCxnSpPr>
            <a:cxnSpLocks/>
          </p:cNvCxnSpPr>
          <p:nvPr/>
        </p:nvCxnSpPr>
        <p:spPr>
          <a:xfrm rot="16200000">
            <a:off x="8009732" y="6044407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80"/>
          <p:cNvSpPr txBox="1">
            <a:spLocks noChangeArrowheads="1"/>
          </p:cNvSpPr>
          <p:nvPr/>
        </p:nvSpPr>
        <p:spPr bwMode="auto">
          <a:xfrm>
            <a:off x="9637713" y="5087939"/>
            <a:ext cx="9318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 sz="2800" b="1"/>
              <a:t>……</a:t>
            </a:r>
            <a:endParaRPr lang="zh-TW" altLang="en-US" sz="2800" b="1"/>
          </a:p>
        </p:txBody>
      </p:sp>
      <p:sp>
        <p:nvSpPr>
          <p:cNvPr id="31" name="矩形 81"/>
          <p:cNvSpPr/>
          <p:nvPr/>
        </p:nvSpPr>
        <p:spPr>
          <a:xfrm>
            <a:off x="3098801" y="2643189"/>
            <a:ext cx="931863" cy="9302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chemeClr val="tx1"/>
                </a:solidFill>
              </a:rPr>
              <a:t>f</a:t>
            </a:r>
            <a:r>
              <a:rPr lang="en-US" altLang="zh-TW" sz="2800" baseline="-25000" dirty="0">
                <a:solidFill>
                  <a:schemeClr val="tx1"/>
                </a:solidFill>
              </a:rPr>
              <a:t>2</a:t>
            </a:r>
            <a:endParaRPr lang="zh-TW" alt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32" name="矩形 82"/>
          <p:cNvSpPr/>
          <p:nvPr/>
        </p:nvSpPr>
        <p:spPr>
          <a:xfrm>
            <a:off x="2133600" y="2643189"/>
            <a:ext cx="508000" cy="9302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g</a:t>
            </a:r>
            <a:r>
              <a:rPr lang="en-US" altLang="zh-TW" sz="2800" baseline="30000" dirty="0"/>
              <a:t>0</a:t>
            </a:r>
            <a:endParaRPr lang="zh-TW" altLang="en-US" sz="2800" baseline="30000" dirty="0"/>
          </a:p>
        </p:txBody>
      </p:sp>
      <p:sp>
        <p:nvSpPr>
          <p:cNvPr id="33" name="矩形 83"/>
          <p:cNvSpPr/>
          <p:nvPr/>
        </p:nvSpPr>
        <p:spPr>
          <a:xfrm>
            <a:off x="4452938" y="2665413"/>
            <a:ext cx="508000" cy="9318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g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sp>
        <p:nvSpPr>
          <p:cNvPr id="34" name="矩形 84"/>
          <p:cNvSpPr/>
          <p:nvPr/>
        </p:nvSpPr>
        <p:spPr>
          <a:xfrm>
            <a:off x="3098801" y="1757364"/>
            <a:ext cx="931863" cy="4651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z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cxnSp>
        <p:nvCxnSpPr>
          <p:cNvPr id="35" name="直線單箭頭接點 86"/>
          <p:cNvCxnSpPr>
            <a:cxnSpLocks/>
          </p:cNvCxnSpPr>
          <p:nvPr/>
        </p:nvCxnSpPr>
        <p:spPr>
          <a:xfrm>
            <a:off x="2692400" y="3114675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87"/>
          <p:cNvCxnSpPr>
            <a:cxnSpLocks/>
          </p:cNvCxnSpPr>
          <p:nvPr/>
        </p:nvCxnSpPr>
        <p:spPr>
          <a:xfrm>
            <a:off x="4064000" y="3130550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88"/>
          <p:cNvCxnSpPr>
            <a:cxnSpLocks/>
          </p:cNvCxnSpPr>
          <p:nvPr/>
        </p:nvCxnSpPr>
        <p:spPr>
          <a:xfrm rot="16200000">
            <a:off x="3386932" y="2434432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89"/>
          <p:cNvCxnSpPr>
            <a:cxnSpLocks/>
          </p:cNvCxnSpPr>
          <p:nvPr/>
        </p:nvCxnSpPr>
        <p:spPr>
          <a:xfrm rot="16200000">
            <a:off x="3386138" y="3768726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90"/>
          <p:cNvSpPr/>
          <p:nvPr/>
        </p:nvSpPr>
        <p:spPr>
          <a:xfrm>
            <a:off x="5384801" y="2671764"/>
            <a:ext cx="931863" cy="9302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2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40" name="矩形 91"/>
          <p:cNvSpPr/>
          <p:nvPr/>
        </p:nvSpPr>
        <p:spPr>
          <a:xfrm>
            <a:off x="6738938" y="2693988"/>
            <a:ext cx="508000" cy="9318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g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sp>
        <p:nvSpPr>
          <p:cNvPr id="41" name="矩形 92"/>
          <p:cNvSpPr/>
          <p:nvPr/>
        </p:nvSpPr>
        <p:spPr>
          <a:xfrm>
            <a:off x="5384801" y="1785939"/>
            <a:ext cx="931863" cy="4651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z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cxnSp>
        <p:nvCxnSpPr>
          <p:cNvPr id="42" name="直線單箭頭接點 94"/>
          <p:cNvCxnSpPr>
            <a:cxnSpLocks/>
          </p:cNvCxnSpPr>
          <p:nvPr/>
        </p:nvCxnSpPr>
        <p:spPr>
          <a:xfrm>
            <a:off x="4978400" y="3143250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95"/>
          <p:cNvCxnSpPr>
            <a:cxnSpLocks/>
          </p:cNvCxnSpPr>
          <p:nvPr/>
        </p:nvCxnSpPr>
        <p:spPr>
          <a:xfrm>
            <a:off x="6350000" y="3160713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96"/>
          <p:cNvCxnSpPr>
            <a:cxnSpLocks/>
          </p:cNvCxnSpPr>
          <p:nvPr/>
        </p:nvCxnSpPr>
        <p:spPr>
          <a:xfrm rot="16200000">
            <a:off x="5672932" y="2463007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97"/>
          <p:cNvCxnSpPr>
            <a:cxnSpLocks/>
          </p:cNvCxnSpPr>
          <p:nvPr/>
        </p:nvCxnSpPr>
        <p:spPr>
          <a:xfrm rot="16200000">
            <a:off x="5672138" y="3797301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98"/>
          <p:cNvSpPr/>
          <p:nvPr/>
        </p:nvSpPr>
        <p:spPr>
          <a:xfrm>
            <a:off x="7704138" y="2676526"/>
            <a:ext cx="931862" cy="9318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2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47" name="矩形 99"/>
          <p:cNvSpPr/>
          <p:nvPr/>
        </p:nvSpPr>
        <p:spPr>
          <a:xfrm>
            <a:off x="9059863" y="2698751"/>
            <a:ext cx="508000" cy="9318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g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sp>
        <p:nvSpPr>
          <p:cNvPr id="48" name="矩形 100"/>
          <p:cNvSpPr/>
          <p:nvPr/>
        </p:nvSpPr>
        <p:spPr>
          <a:xfrm>
            <a:off x="7704138" y="1790700"/>
            <a:ext cx="931862" cy="4651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z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cxnSp>
        <p:nvCxnSpPr>
          <p:cNvPr id="49" name="直線單箭頭接點 102"/>
          <p:cNvCxnSpPr>
            <a:cxnSpLocks/>
          </p:cNvCxnSpPr>
          <p:nvPr/>
        </p:nvCxnSpPr>
        <p:spPr>
          <a:xfrm>
            <a:off x="7297739" y="3148013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103"/>
          <p:cNvCxnSpPr>
            <a:cxnSpLocks/>
          </p:cNvCxnSpPr>
          <p:nvPr/>
        </p:nvCxnSpPr>
        <p:spPr>
          <a:xfrm>
            <a:off x="8669339" y="3165475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104"/>
          <p:cNvCxnSpPr>
            <a:cxnSpLocks/>
          </p:cNvCxnSpPr>
          <p:nvPr/>
        </p:nvCxnSpPr>
        <p:spPr>
          <a:xfrm rot="16200000">
            <a:off x="7992269" y="2467769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105"/>
          <p:cNvCxnSpPr>
            <a:cxnSpLocks/>
          </p:cNvCxnSpPr>
          <p:nvPr/>
        </p:nvCxnSpPr>
        <p:spPr>
          <a:xfrm rot="16200000">
            <a:off x="7992270" y="3802857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106"/>
          <p:cNvSpPr txBox="1">
            <a:spLocks noChangeArrowheads="1"/>
          </p:cNvSpPr>
          <p:nvPr/>
        </p:nvSpPr>
        <p:spPr bwMode="auto">
          <a:xfrm>
            <a:off x="9617076" y="2787651"/>
            <a:ext cx="930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 sz="2800" b="1"/>
              <a:t>……</a:t>
            </a:r>
            <a:endParaRPr lang="zh-TW" altLang="en-US" sz="2800" b="1"/>
          </a:p>
        </p:txBody>
      </p:sp>
      <p:sp>
        <p:nvSpPr>
          <p:cNvPr id="54" name="文字方塊 107"/>
          <p:cNvSpPr txBox="1">
            <a:spLocks noChangeArrowheads="1"/>
          </p:cNvSpPr>
          <p:nvPr/>
        </p:nvSpPr>
        <p:spPr bwMode="auto">
          <a:xfrm rot="5400000">
            <a:off x="5768976" y="1250951"/>
            <a:ext cx="434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55" name="文字方塊 108"/>
          <p:cNvSpPr txBox="1">
            <a:spLocks noChangeArrowheads="1"/>
          </p:cNvSpPr>
          <p:nvPr/>
        </p:nvSpPr>
        <p:spPr bwMode="auto">
          <a:xfrm rot="5400000">
            <a:off x="8054976" y="1250951"/>
            <a:ext cx="434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56" name="文字方塊 54"/>
          <p:cNvSpPr txBox="1">
            <a:spLocks noChangeArrowheads="1"/>
          </p:cNvSpPr>
          <p:nvPr/>
        </p:nvSpPr>
        <p:spPr bwMode="auto">
          <a:xfrm rot="5400000">
            <a:off x="3482976" y="1250951"/>
            <a:ext cx="434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59" name="矩形 9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535727" y="666627"/>
            <a:ext cx="484428" cy="46166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17463" name="TextBox 60"/>
          <p:cNvSpPr txBox="1">
            <a:spLocks noChangeArrowheads="1"/>
          </p:cNvSpPr>
          <p:nvPr/>
        </p:nvSpPr>
        <p:spPr bwMode="auto">
          <a:xfrm>
            <a:off x="5867400" y="457201"/>
            <a:ext cx="3644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h’,y = f</a:t>
            </a:r>
            <a:r>
              <a:rPr lang="en-US" altLang="en-US" baseline="-25000"/>
              <a:t>1</a:t>
            </a:r>
            <a:r>
              <a:rPr lang="en-US" altLang="en-US"/>
              <a:t>(h,x), g’,z = f</a:t>
            </a:r>
            <a:r>
              <a:rPr lang="en-US" altLang="en-US" baseline="-25000"/>
              <a:t>2</a:t>
            </a:r>
            <a:r>
              <a:rPr lang="en-US" altLang="en-US"/>
              <a:t>(g,y)</a:t>
            </a:r>
          </a:p>
        </p:txBody>
      </p:sp>
      <p:sp>
        <p:nvSpPr>
          <p:cNvPr id="17464" name="TextBox 61"/>
          <p:cNvSpPr txBox="1">
            <a:spLocks noChangeArrowheads="1"/>
          </p:cNvSpPr>
          <p:nvPr/>
        </p:nvSpPr>
        <p:spPr bwMode="auto">
          <a:xfrm>
            <a:off x="9855200" y="45720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9550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22" grpId="0" animBg="1"/>
      <p:bldP spid="23" grpId="0" animBg="1"/>
      <p:bldP spid="24" grpId="0" animBg="1"/>
      <p:bldP spid="25" grpId="0" animBg="1"/>
      <p:bldP spid="30" grpId="0"/>
      <p:bldP spid="31" grpId="0" animBg="1"/>
      <p:bldP spid="32" grpId="0" animBg="1"/>
      <p:bldP spid="33" grpId="0" animBg="1"/>
      <p:bldP spid="34" grpId="0" animBg="1"/>
      <p:bldP spid="39" grpId="0" animBg="1"/>
      <p:bldP spid="40" grpId="0" animBg="1"/>
      <p:bldP spid="41" grpId="0" animBg="1"/>
      <p:bldP spid="46" grpId="0" animBg="1"/>
      <p:bldP spid="47" grpId="0" animBg="1"/>
      <p:bldP spid="48" grpId="0" animBg="1"/>
      <p:bldP spid="53" grpId="0"/>
      <p:bldP spid="54" grpId="0"/>
      <p:bldP spid="55" grpId="0"/>
      <p:bldP spid="5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0"/>
          <p:cNvSpPr/>
          <p:nvPr/>
        </p:nvSpPr>
        <p:spPr>
          <a:xfrm>
            <a:off x="3319464" y="5060951"/>
            <a:ext cx="930275" cy="930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1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5" name="矩形 61"/>
          <p:cNvSpPr/>
          <p:nvPr/>
        </p:nvSpPr>
        <p:spPr>
          <a:xfrm>
            <a:off x="2354263" y="5060951"/>
            <a:ext cx="508000" cy="9302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h</a:t>
            </a:r>
            <a:r>
              <a:rPr lang="en-US" altLang="zh-TW" sz="2800" baseline="30000" dirty="0"/>
              <a:t>0</a:t>
            </a:r>
            <a:endParaRPr lang="zh-TW" altLang="en-US" sz="2800" baseline="30000" dirty="0"/>
          </a:p>
        </p:txBody>
      </p:sp>
      <p:sp>
        <p:nvSpPr>
          <p:cNvPr id="6" name="矩形 62"/>
          <p:cNvSpPr/>
          <p:nvPr/>
        </p:nvSpPr>
        <p:spPr>
          <a:xfrm>
            <a:off x="4673600" y="5083176"/>
            <a:ext cx="508000" cy="9318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h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sp>
        <p:nvSpPr>
          <p:cNvPr id="7" name="矩形 63"/>
          <p:cNvSpPr/>
          <p:nvPr/>
        </p:nvSpPr>
        <p:spPr>
          <a:xfrm>
            <a:off x="3319464" y="4291014"/>
            <a:ext cx="930275" cy="466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y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sp>
        <p:nvSpPr>
          <p:cNvPr id="8" name="矩形 64"/>
          <p:cNvSpPr/>
          <p:nvPr/>
        </p:nvSpPr>
        <p:spPr>
          <a:xfrm>
            <a:off x="3319464" y="6237289"/>
            <a:ext cx="930275" cy="4667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x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cxnSp>
        <p:nvCxnSpPr>
          <p:cNvPr id="9" name="直線單箭頭接點 65"/>
          <p:cNvCxnSpPr>
            <a:cxnSpLocks/>
          </p:cNvCxnSpPr>
          <p:nvPr/>
        </p:nvCxnSpPr>
        <p:spPr>
          <a:xfrm>
            <a:off x="2913064" y="5532438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66"/>
          <p:cNvCxnSpPr>
            <a:cxnSpLocks/>
          </p:cNvCxnSpPr>
          <p:nvPr/>
        </p:nvCxnSpPr>
        <p:spPr>
          <a:xfrm>
            <a:off x="4284664" y="5549900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67"/>
          <p:cNvCxnSpPr>
            <a:cxnSpLocks/>
          </p:cNvCxnSpPr>
          <p:nvPr/>
        </p:nvCxnSpPr>
        <p:spPr>
          <a:xfrm rot="16200000">
            <a:off x="3667126" y="4911726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/>
          <p:cNvCxnSpPr>
            <a:cxnSpLocks/>
          </p:cNvCxnSpPr>
          <p:nvPr/>
        </p:nvCxnSpPr>
        <p:spPr>
          <a:xfrm rot="16200000">
            <a:off x="3667126" y="6100763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69"/>
          <p:cNvSpPr/>
          <p:nvPr/>
        </p:nvSpPr>
        <p:spPr>
          <a:xfrm>
            <a:off x="5605464" y="5089526"/>
            <a:ext cx="930275" cy="931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1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14" name="矩形 70"/>
          <p:cNvSpPr/>
          <p:nvPr/>
        </p:nvSpPr>
        <p:spPr>
          <a:xfrm>
            <a:off x="6959600" y="5113339"/>
            <a:ext cx="508000" cy="9302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h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sp>
        <p:nvSpPr>
          <p:cNvPr id="15" name="矩形 71"/>
          <p:cNvSpPr/>
          <p:nvPr/>
        </p:nvSpPr>
        <p:spPr>
          <a:xfrm>
            <a:off x="5605464" y="4319589"/>
            <a:ext cx="930275" cy="466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y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sp>
        <p:nvSpPr>
          <p:cNvPr id="16" name="矩形 72"/>
          <p:cNvSpPr/>
          <p:nvPr/>
        </p:nvSpPr>
        <p:spPr>
          <a:xfrm>
            <a:off x="5605464" y="6265864"/>
            <a:ext cx="930275" cy="4667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x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cxnSp>
        <p:nvCxnSpPr>
          <p:cNvPr id="17" name="直線單箭頭接點 73"/>
          <p:cNvCxnSpPr>
            <a:cxnSpLocks/>
          </p:cNvCxnSpPr>
          <p:nvPr/>
        </p:nvCxnSpPr>
        <p:spPr>
          <a:xfrm>
            <a:off x="5199064" y="5561013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74"/>
          <p:cNvCxnSpPr>
            <a:cxnSpLocks/>
          </p:cNvCxnSpPr>
          <p:nvPr/>
        </p:nvCxnSpPr>
        <p:spPr>
          <a:xfrm>
            <a:off x="6570664" y="5578475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75"/>
          <p:cNvCxnSpPr>
            <a:cxnSpLocks/>
          </p:cNvCxnSpPr>
          <p:nvPr/>
        </p:nvCxnSpPr>
        <p:spPr>
          <a:xfrm rot="16200000">
            <a:off x="5953126" y="4941888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76"/>
          <p:cNvCxnSpPr>
            <a:cxnSpLocks/>
          </p:cNvCxnSpPr>
          <p:nvPr/>
        </p:nvCxnSpPr>
        <p:spPr>
          <a:xfrm rot="16200000">
            <a:off x="5953126" y="6130926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77"/>
          <p:cNvSpPr/>
          <p:nvPr/>
        </p:nvSpPr>
        <p:spPr>
          <a:xfrm>
            <a:off x="7924801" y="5094288"/>
            <a:ext cx="931863" cy="931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1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22" name="矩形 78"/>
          <p:cNvSpPr/>
          <p:nvPr/>
        </p:nvSpPr>
        <p:spPr>
          <a:xfrm>
            <a:off x="9278938" y="5118101"/>
            <a:ext cx="508000" cy="9302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h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sp>
        <p:nvSpPr>
          <p:cNvPr id="23" name="矩形 79"/>
          <p:cNvSpPr/>
          <p:nvPr/>
        </p:nvSpPr>
        <p:spPr>
          <a:xfrm>
            <a:off x="7924801" y="4325939"/>
            <a:ext cx="931863" cy="4651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y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sp>
        <p:nvSpPr>
          <p:cNvPr id="24" name="矩形 80"/>
          <p:cNvSpPr/>
          <p:nvPr/>
        </p:nvSpPr>
        <p:spPr>
          <a:xfrm>
            <a:off x="7924801" y="6272214"/>
            <a:ext cx="931863" cy="4651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x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cxnSp>
        <p:nvCxnSpPr>
          <p:cNvPr id="25" name="直線單箭頭接點 81"/>
          <p:cNvCxnSpPr>
            <a:cxnSpLocks/>
          </p:cNvCxnSpPr>
          <p:nvPr/>
        </p:nvCxnSpPr>
        <p:spPr>
          <a:xfrm>
            <a:off x="7518400" y="5565775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82"/>
          <p:cNvCxnSpPr>
            <a:cxnSpLocks/>
          </p:cNvCxnSpPr>
          <p:nvPr/>
        </p:nvCxnSpPr>
        <p:spPr>
          <a:xfrm>
            <a:off x="8890000" y="5583238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83"/>
          <p:cNvCxnSpPr>
            <a:cxnSpLocks/>
          </p:cNvCxnSpPr>
          <p:nvPr/>
        </p:nvCxnSpPr>
        <p:spPr>
          <a:xfrm rot="16200000">
            <a:off x="8272463" y="4946651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84"/>
          <p:cNvCxnSpPr>
            <a:cxnSpLocks/>
          </p:cNvCxnSpPr>
          <p:nvPr/>
        </p:nvCxnSpPr>
        <p:spPr>
          <a:xfrm rot="16200000">
            <a:off x="8272463" y="6135688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86"/>
          <p:cNvSpPr/>
          <p:nvPr/>
        </p:nvSpPr>
        <p:spPr>
          <a:xfrm>
            <a:off x="3284538" y="1470026"/>
            <a:ext cx="931862" cy="9318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2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30" name="矩形 87"/>
          <p:cNvSpPr/>
          <p:nvPr/>
        </p:nvSpPr>
        <p:spPr>
          <a:xfrm>
            <a:off x="2319338" y="1470026"/>
            <a:ext cx="508000" cy="9318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g</a:t>
            </a:r>
            <a:r>
              <a:rPr lang="en-US" altLang="zh-TW" sz="2800" baseline="30000" dirty="0"/>
              <a:t>0</a:t>
            </a:r>
            <a:endParaRPr lang="zh-TW" altLang="en-US" sz="2800" baseline="30000" dirty="0"/>
          </a:p>
        </p:txBody>
      </p:sp>
      <p:sp>
        <p:nvSpPr>
          <p:cNvPr id="31" name="矩形 88"/>
          <p:cNvSpPr/>
          <p:nvPr/>
        </p:nvSpPr>
        <p:spPr>
          <a:xfrm>
            <a:off x="4640263" y="1493839"/>
            <a:ext cx="508000" cy="9302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g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cxnSp>
        <p:nvCxnSpPr>
          <p:cNvPr id="32" name="直線單箭頭接點 90"/>
          <p:cNvCxnSpPr>
            <a:cxnSpLocks/>
          </p:cNvCxnSpPr>
          <p:nvPr/>
        </p:nvCxnSpPr>
        <p:spPr>
          <a:xfrm flipH="1">
            <a:off x="2878139" y="1941513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91"/>
          <p:cNvCxnSpPr>
            <a:cxnSpLocks/>
          </p:cNvCxnSpPr>
          <p:nvPr/>
        </p:nvCxnSpPr>
        <p:spPr>
          <a:xfrm flipH="1">
            <a:off x="4249739" y="1958975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92"/>
          <p:cNvCxnSpPr>
            <a:cxnSpLocks/>
          </p:cNvCxnSpPr>
          <p:nvPr/>
        </p:nvCxnSpPr>
        <p:spPr>
          <a:xfrm rot="5400000" flipV="1">
            <a:off x="3617913" y="1319213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93"/>
          <p:cNvCxnSpPr>
            <a:cxnSpLocks/>
          </p:cNvCxnSpPr>
          <p:nvPr/>
        </p:nvCxnSpPr>
        <p:spPr>
          <a:xfrm rot="5400000" flipV="1">
            <a:off x="3632201" y="2536826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94"/>
          <p:cNvSpPr/>
          <p:nvPr/>
        </p:nvSpPr>
        <p:spPr>
          <a:xfrm>
            <a:off x="5570538" y="1498601"/>
            <a:ext cx="931862" cy="9318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2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37" name="矩形 95"/>
          <p:cNvSpPr/>
          <p:nvPr/>
        </p:nvSpPr>
        <p:spPr>
          <a:xfrm>
            <a:off x="6926263" y="1522413"/>
            <a:ext cx="508000" cy="9318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g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cxnSp>
        <p:nvCxnSpPr>
          <p:cNvPr id="38" name="直線單箭頭接點 97"/>
          <p:cNvCxnSpPr>
            <a:cxnSpLocks/>
          </p:cNvCxnSpPr>
          <p:nvPr/>
        </p:nvCxnSpPr>
        <p:spPr>
          <a:xfrm flipH="1">
            <a:off x="5164139" y="1971675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98"/>
          <p:cNvCxnSpPr>
            <a:cxnSpLocks/>
          </p:cNvCxnSpPr>
          <p:nvPr/>
        </p:nvCxnSpPr>
        <p:spPr>
          <a:xfrm flipH="1">
            <a:off x="6535739" y="1987550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99"/>
          <p:cNvCxnSpPr>
            <a:cxnSpLocks/>
          </p:cNvCxnSpPr>
          <p:nvPr/>
        </p:nvCxnSpPr>
        <p:spPr>
          <a:xfrm rot="5400000" flipV="1">
            <a:off x="5903913" y="1347788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100"/>
          <p:cNvCxnSpPr>
            <a:cxnSpLocks/>
          </p:cNvCxnSpPr>
          <p:nvPr/>
        </p:nvCxnSpPr>
        <p:spPr>
          <a:xfrm rot="5400000" flipV="1">
            <a:off x="5918201" y="2565401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101"/>
          <p:cNvSpPr/>
          <p:nvPr/>
        </p:nvSpPr>
        <p:spPr>
          <a:xfrm>
            <a:off x="7891464" y="1503363"/>
            <a:ext cx="930275" cy="9318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2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43" name="矩形 102"/>
          <p:cNvSpPr/>
          <p:nvPr/>
        </p:nvSpPr>
        <p:spPr>
          <a:xfrm>
            <a:off x="9245600" y="1527176"/>
            <a:ext cx="508000" cy="9318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g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cxnSp>
        <p:nvCxnSpPr>
          <p:cNvPr id="44" name="直線單箭頭接點 104"/>
          <p:cNvCxnSpPr>
            <a:cxnSpLocks/>
          </p:cNvCxnSpPr>
          <p:nvPr/>
        </p:nvCxnSpPr>
        <p:spPr>
          <a:xfrm flipH="1">
            <a:off x="7485064" y="1976438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105"/>
          <p:cNvCxnSpPr>
            <a:cxnSpLocks/>
          </p:cNvCxnSpPr>
          <p:nvPr/>
        </p:nvCxnSpPr>
        <p:spPr>
          <a:xfrm flipH="1">
            <a:off x="8856664" y="1992313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106"/>
          <p:cNvCxnSpPr>
            <a:cxnSpLocks/>
          </p:cNvCxnSpPr>
          <p:nvPr/>
        </p:nvCxnSpPr>
        <p:spPr>
          <a:xfrm rot="5400000" flipV="1">
            <a:off x="8224838" y="1352551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107"/>
          <p:cNvCxnSpPr>
            <a:cxnSpLocks/>
          </p:cNvCxnSpPr>
          <p:nvPr/>
        </p:nvCxnSpPr>
        <p:spPr>
          <a:xfrm rot="5400000" flipV="1">
            <a:off x="8239126" y="2570163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77" name="矩形 2"/>
          <p:cNvSpPr>
            <a:spLocks noChangeArrowheads="1"/>
          </p:cNvSpPr>
          <p:nvPr/>
        </p:nvSpPr>
        <p:spPr bwMode="auto">
          <a:xfrm>
            <a:off x="1744663" y="58739"/>
            <a:ext cx="34226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 sz="3200">
                <a:solidFill>
                  <a:srgbClr val="FF0000"/>
                </a:solidFill>
              </a:rPr>
              <a:t>Bidirectional RNN</a:t>
            </a:r>
            <a:endParaRPr lang="zh-TW" altLang="en-US" sz="3200">
              <a:solidFill>
                <a:srgbClr val="FF0000"/>
              </a:solidFill>
            </a:endParaRPr>
          </a:p>
        </p:txBody>
      </p:sp>
      <p:sp>
        <p:nvSpPr>
          <p:cNvPr id="49" name="矩形 109"/>
          <p:cNvSpPr/>
          <p:nvPr/>
        </p:nvSpPr>
        <p:spPr>
          <a:xfrm>
            <a:off x="3270251" y="720725"/>
            <a:ext cx="931863" cy="4651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x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sp>
        <p:nvSpPr>
          <p:cNvPr id="50" name="矩形 110"/>
          <p:cNvSpPr/>
          <p:nvPr/>
        </p:nvSpPr>
        <p:spPr>
          <a:xfrm>
            <a:off x="5556251" y="749301"/>
            <a:ext cx="931863" cy="4667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x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sp>
        <p:nvSpPr>
          <p:cNvPr id="51" name="矩形 111"/>
          <p:cNvSpPr/>
          <p:nvPr/>
        </p:nvSpPr>
        <p:spPr>
          <a:xfrm>
            <a:off x="7877176" y="754064"/>
            <a:ext cx="930275" cy="4667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x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sp>
        <p:nvSpPr>
          <p:cNvPr id="52" name="矩形 112"/>
          <p:cNvSpPr/>
          <p:nvPr/>
        </p:nvSpPr>
        <p:spPr>
          <a:xfrm>
            <a:off x="3305176" y="2686050"/>
            <a:ext cx="930275" cy="4651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z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sp>
        <p:nvSpPr>
          <p:cNvPr id="53" name="矩形 113"/>
          <p:cNvSpPr/>
          <p:nvPr/>
        </p:nvSpPr>
        <p:spPr>
          <a:xfrm>
            <a:off x="5591176" y="2714625"/>
            <a:ext cx="930275" cy="4651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z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sp>
        <p:nvSpPr>
          <p:cNvPr id="54" name="矩形 114"/>
          <p:cNvSpPr/>
          <p:nvPr/>
        </p:nvSpPr>
        <p:spPr>
          <a:xfrm>
            <a:off x="7910513" y="2719389"/>
            <a:ext cx="931862" cy="466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z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sp>
        <p:nvSpPr>
          <p:cNvPr id="55" name="矩形 115"/>
          <p:cNvSpPr/>
          <p:nvPr/>
        </p:nvSpPr>
        <p:spPr>
          <a:xfrm>
            <a:off x="3330576" y="3409950"/>
            <a:ext cx="931863" cy="5588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3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56" name="矩形 116"/>
          <p:cNvSpPr/>
          <p:nvPr/>
        </p:nvSpPr>
        <p:spPr>
          <a:xfrm>
            <a:off x="5588001" y="3419475"/>
            <a:ext cx="931863" cy="5588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3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57" name="矩形 117"/>
          <p:cNvSpPr/>
          <p:nvPr/>
        </p:nvSpPr>
        <p:spPr>
          <a:xfrm>
            <a:off x="7910513" y="3425825"/>
            <a:ext cx="931862" cy="5588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3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cxnSp>
        <p:nvCxnSpPr>
          <p:cNvPr id="58" name="直線單箭頭接點 118"/>
          <p:cNvCxnSpPr>
            <a:cxnSpLocks/>
          </p:cNvCxnSpPr>
          <p:nvPr/>
        </p:nvCxnSpPr>
        <p:spPr>
          <a:xfrm rot="16200000">
            <a:off x="3657601" y="4127501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19"/>
          <p:cNvCxnSpPr>
            <a:cxnSpLocks/>
          </p:cNvCxnSpPr>
          <p:nvPr/>
        </p:nvCxnSpPr>
        <p:spPr>
          <a:xfrm rot="16200000">
            <a:off x="5943601" y="4156076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120"/>
          <p:cNvCxnSpPr>
            <a:cxnSpLocks/>
          </p:cNvCxnSpPr>
          <p:nvPr/>
        </p:nvCxnSpPr>
        <p:spPr>
          <a:xfrm rot="16200000">
            <a:off x="8264526" y="4160838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121"/>
          <p:cNvCxnSpPr>
            <a:cxnSpLocks/>
          </p:cNvCxnSpPr>
          <p:nvPr/>
        </p:nvCxnSpPr>
        <p:spPr>
          <a:xfrm rot="5400000" flipV="1">
            <a:off x="3643313" y="3286126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122"/>
          <p:cNvCxnSpPr>
            <a:cxnSpLocks/>
          </p:cNvCxnSpPr>
          <p:nvPr/>
        </p:nvCxnSpPr>
        <p:spPr>
          <a:xfrm rot="5400000" flipV="1">
            <a:off x="5928519" y="3315494"/>
            <a:ext cx="271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123"/>
          <p:cNvCxnSpPr>
            <a:cxnSpLocks/>
          </p:cNvCxnSpPr>
          <p:nvPr/>
        </p:nvCxnSpPr>
        <p:spPr>
          <a:xfrm rot="5400000" flipV="1">
            <a:off x="8250238" y="3321051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124"/>
          <p:cNvSpPr/>
          <p:nvPr/>
        </p:nvSpPr>
        <p:spPr>
          <a:xfrm>
            <a:off x="4660900" y="3179763"/>
            <a:ext cx="508000" cy="9318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p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sp>
        <p:nvSpPr>
          <p:cNvPr id="65" name="矩形 125"/>
          <p:cNvSpPr/>
          <p:nvPr/>
        </p:nvSpPr>
        <p:spPr>
          <a:xfrm>
            <a:off x="6940550" y="3206751"/>
            <a:ext cx="508000" cy="9318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p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sp>
        <p:nvSpPr>
          <p:cNvPr id="66" name="矩形 126"/>
          <p:cNvSpPr/>
          <p:nvPr/>
        </p:nvSpPr>
        <p:spPr>
          <a:xfrm>
            <a:off x="9245600" y="3206751"/>
            <a:ext cx="508000" cy="9318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p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cxnSp>
        <p:nvCxnSpPr>
          <p:cNvPr id="67" name="直線單箭頭接點 127"/>
          <p:cNvCxnSpPr>
            <a:cxnSpLocks/>
          </p:cNvCxnSpPr>
          <p:nvPr/>
        </p:nvCxnSpPr>
        <p:spPr>
          <a:xfrm>
            <a:off x="4249739" y="3656013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8"/>
          <p:cNvCxnSpPr>
            <a:cxnSpLocks/>
          </p:cNvCxnSpPr>
          <p:nvPr/>
        </p:nvCxnSpPr>
        <p:spPr>
          <a:xfrm>
            <a:off x="6535739" y="3684588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29"/>
          <p:cNvCxnSpPr>
            <a:cxnSpLocks/>
          </p:cNvCxnSpPr>
          <p:nvPr/>
        </p:nvCxnSpPr>
        <p:spPr>
          <a:xfrm>
            <a:off x="8856664" y="3689350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99" name="TextBox 72"/>
          <p:cNvSpPr txBox="1">
            <a:spLocks noChangeArrowheads="1"/>
          </p:cNvSpPr>
          <p:nvPr/>
        </p:nvSpPr>
        <p:spPr bwMode="auto">
          <a:xfrm>
            <a:off x="1828801" y="3505201"/>
            <a:ext cx="1311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p=f</a:t>
            </a:r>
            <a:r>
              <a:rPr lang="en-US" altLang="en-US" baseline="-25000"/>
              <a:t>3</a:t>
            </a:r>
            <a:r>
              <a:rPr lang="en-US" altLang="en-US"/>
              <a:t>(y,z)</a:t>
            </a:r>
          </a:p>
        </p:txBody>
      </p:sp>
      <p:sp>
        <p:nvSpPr>
          <p:cNvPr id="18500" name="TextBox 73"/>
          <p:cNvSpPr txBox="1">
            <a:spLocks noChangeArrowheads="1"/>
          </p:cNvSpPr>
          <p:nvPr/>
        </p:nvSpPr>
        <p:spPr bwMode="auto">
          <a:xfrm>
            <a:off x="6400801" y="152401"/>
            <a:ext cx="15668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y,h=f</a:t>
            </a:r>
            <a:r>
              <a:rPr lang="en-US" altLang="en-US" baseline="-25000"/>
              <a:t>1</a:t>
            </a:r>
            <a:r>
              <a:rPr lang="en-US" altLang="en-US"/>
              <a:t>(x,h)</a:t>
            </a:r>
          </a:p>
        </p:txBody>
      </p:sp>
      <p:sp>
        <p:nvSpPr>
          <p:cNvPr id="18501" name="TextBox 74"/>
          <p:cNvSpPr txBox="1">
            <a:spLocks noChangeArrowheads="1"/>
          </p:cNvSpPr>
          <p:nvPr/>
        </p:nvSpPr>
        <p:spPr bwMode="auto">
          <a:xfrm>
            <a:off x="8077200" y="152401"/>
            <a:ext cx="17605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z,g = f</a:t>
            </a:r>
            <a:r>
              <a:rPr lang="en-US" altLang="en-US" baseline="-25000"/>
              <a:t>2</a:t>
            </a:r>
            <a:r>
              <a:rPr lang="en-US" altLang="en-US"/>
              <a:t>(g,x)</a:t>
            </a:r>
          </a:p>
        </p:txBody>
      </p:sp>
    </p:spTree>
    <p:extLst>
      <p:ext uri="{BB962C8B-B14F-4D97-AF65-F5344CB8AC3E}">
        <p14:creationId xmlns:p14="http://schemas.microsoft.com/office/powerpoint/2010/main" val="417440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3" grpId="0" animBg="1"/>
      <p:bldP spid="14" grpId="0" animBg="1"/>
      <p:bldP spid="15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29" grpId="0" animBg="1"/>
      <p:bldP spid="30" grpId="0" animBg="1"/>
      <p:bldP spid="31" grpId="0" animBg="1"/>
      <p:bldP spid="36" grpId="0" animBg="1"/>
      <p:bldP spid="37" grpId="0" animBg="1"/>
      <p:bldP spid="42" grpId="0" animBg="1"/>
      <p:bldP spid="43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4" grpId="0" animBg="1"/>
      <p:bldP spid="65" grpId="0" animBg="1"/>
      <p:bldP spid="6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charset="-128"/>
              </a:rPr>
              <a:t>Naïve RNN</a:t>
            </a:r>
            <a:endParaRPr lang="zh-TW" altLang="en-US">
              <a:ea typeface="ＭＳ Ｐゴシック" charset="-128"/>
            </a:endParaRPr>
          </a:p>
        </p:txBody>
      </p:sp>
      <p:sp>
        <p:nvSpPr>
          <p:cNvPr id="5" name="內容版面配置區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1905000" y="1752600"/>
            <a:ext cx="7886700" cy="4351338"/>
          </a:xfrm>
          <a:blipFill rotWithShape="1">
            <a:blip r:embed="rId2"/>
            <a:stretch>
              <a:fillRect/>
            </a:stretch>
          </a:blipFill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Wingdings" charset="0"/>
              <a:buChar char="l"/>
              <a:defRPr/>
            </a:pPr>
            <a:r>
              <a:rPr lang="en-US" dirty="0">
                <a:noFill/>
              </a:rPr>
              <a:t> </a:t>
            </a:r>
          </a:p>
        </p:txBody>
      </p:sp>
      <p:grpSp>
        <p:nvGrpSpPr>
          <p:cNvPr id="20483" name="群組 21"/>
          <p:cNvGrpSpPr>
            <a:grpSpLocks/>
          </p:cNvGrpSpPr>
          <p:nvPr/>
        </p:nvGrpSpPr>
        <p:grpSpPr bwMode="auto">
          <a:xfrm>
            <a:off x="1919289" y="2930525"/>
            <a:ext cx="2828925" cy="2673350"/>
            <a:chOff x="5883124" y="170421"/>
            <a:chExt cx="2827866" cy="2673220"/>
          </a:xfrm>
        </p:grpSpPr>
        <p:sp>
          <p:nvSpPr>
            <p:cNvPr id="7" name="矩形 3"/>
            <p:cNvSpPr/>
            <p:nvPr/>
          </p:nvSpPr>
          <p:spPr>
            <a:xfrm>
              <a:off x="6847963" y="1056203"/>
              <a:ext cx="931513" cy="9302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800" dirty="0">
                  <a:solidFill>
                    <a:schemeClr val="tx1"/>
                  </a:solidFill>
                </a:rPr>
                <a:t>f</a:t>
              </a:r>
              <a:endParaRPr lang="zh-TW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4"/>
            <p:cNvSpPr/>
            <p:nvPr/>
          </p:nvSpPr>
          <p:spPr>
            <a:xfrm>
              <a:off x="5883124" y="1056203"/>
              <a:ext cx="507810" cy="93023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800" dirty="0"/>
                <a:t>h</a:t>
              </a:r>
              <a:endParaRPr lang="zh-TW" altLang="en-US" sz="2800" baseline="30000" dirty="0"/>
            </a:p>
          </p:txBody>
        </p:sp>
        <p:sp>
          <p:nvSpPr>
            <p:cNvPr id="9" name="矩形 5"/>
            <p:cNvSpPr/>
            <p:nvPr/>
          </p:nvSpPr>
          <p:spPr>
            <a:xfrm>
              <a:off x="8203180" y="1078427"/>
              <a:ext cx="507810" cy="9318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800" dirty="0"/>
                <a:t>h</a:t>
              </a:r>
              <a:r>
                <a:rPr lang="en-US" altLang="zh-TW" sz="2800" baseline="30000" dirty="0"/>
                <a:t>'</a:t>
              </a:r>
              <a:endParaRPr lang="zh-TW" altLang="en-US" sz="2800" baseline="30000" dirty="0"/>
            </a:p>
          </p:txBody>
        </p:sp>
        <p:sp>
          <p:nvSpPr>
            <p:cNvPr id="10" name="矩形 6"/>
            <p:cNvSpPr/>
            <p:nvPr/>
          </p:nvSpPr>
          <p:spPr>
            <a:xfrm>
              <a:off x="6847963" y="170421"/>
              <a:ext cx="931513" cy="46511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800" dirty="0"/>
                <a:t>y</a:t>
              </a:r>
              <a:endParaRPr lang="zh-TW" altLang="en-US" sz="2800" baseline="30000" dirty="0"/>
            </a:p>
          </p:txBody>
        </p:sp>
        <p:sp>
          <p:nvSpPr>
            <p:cNvPr id="11" name="矩形 7"/>
            <p:cNvSpPr/>
            <p:nvPr/>
          </p:nvSpPr>
          <p:spPr>
            <a:xfrm>
              <a:off x="6847963" y="2378527"/>
              <a:ext cx="931513" cy="46511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800" dirty="0"/>
                <a:t>x</a:t>
              </a:r>
              <a:endParaRPr lang="zh-TW" altLang="en-US" sz="2800" baseline="30000" dirty="0"/>
            </a:p>
          </p:txBody>
        </p:sp>
        <p:cxnSp>
          <p:nvCxnSpPr>
            <p:cNvPr id="12" name="直線單箭頭接點 8"/>
            <p:cNvCxnSpPr>
              <a:cxnSpLocks/>
            </p:cNvCxnSpPr>
            <p:nvPr/>
          </p:nvCxnSpPr>
          <p:spPr>
            <a:xfrm>
              <a:off x="6441715" y="1527668"/>
              <a:ext cx="39037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9"/>
            <p:cNvCxnSpPr>
              <a:cxnSpLocks/>
            </p:cNvCxnSpPr>
            <p:nvPr/>
          </p:nvCxnSpPr>
          <p:spPr>
            <a:xfrm>
              <a:off x="7812801" y="1545129"/>
              <a:ext cx="39037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0"/>
            <p:cNvCxnSpPr>
              <a:cxnSpLocks/>
            </p:cNvCxnSpPr>
            <p:nvPr/>
          </p:nvCxnSpPr>
          <p:spPr>
            <a:xfrm rot="16200000">
              <a:off x="7135922" y="847457"/>
              <a:ext cx="3889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1"/>
            <p:cNvCxnSpPr>
              <a:cxnSpLocks/>
            </p:cNvCxnSpPr>
            <p:nvPr/>
          </p:nvCxnSpPr>
          <p:spPr>
            <a:xfrm rot="16200000">
              <a:off x="7135129" y="2181686"/>
              <a:ext cx="39050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84" name="文字方塊 22"/>
          <p:cNvSpPr txBox="1">
            <a:spLocks noChangeArrowheads="1"/>
          </p:cNvSpPr>
          <p:nvPr/>
        </p:nvSpPr>
        <p:spPr bwMode="auto">
          <a:xfrm>
            <a:off x="7721600" y="6488114"/>
            <a:ext cx="297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 sz="1800"/>
              <a:t>We have ignored the bias</a:t>
            </a:r>
            <a:endParaRPr lang="zh-TW" altLang="en-US" sz="1800"/>
          </a:p>
        </p:txBody>
      </p:sp>
      <p:sp>
        <p:nvSpPr>
          <p:cNvPr id="17" name="矩形 23"/>
          <p:cNvSpPr/>
          <p:nvPr/>
        </p:nvSpPr>
        <p:spPr>
          <a:xfrm>
            <a:off x="5170488" y="2946401"/>
            <a:ext cx="508000" cy="9318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h</a:t>
            </a:r>
            <a:r>
              <a:rPr lang="en-US" altLang="zh-TW" sz="2800" baseline="30000" dirty="0"/>
              <a:t>'</a:t>
            </a:r>
            <a:endParaRPr lang="zh-TW" altLang="en-US" sz="2800" baseline="30000" dirty="0"/>
          </a:p>
        </p:txBody>
      </p:sp>
      <p:sp>
        <p:nvSpPr>
          <p:cNvPr id="18" name="矩形 24"/>
          <p:cNvSpPr/>
          <p:nvPr/>
        </p:nvSpPr>
        <p:spPr>
          <a:xfrm>
            <a:off x="5170488" y="4297363"/>
            <a:ext cx="508000" cy="9318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y</a:t>
            </a:r>
            <a:endParaRPr lang="zh-TW" altLang="en-US" sz="2800" baseline="30000" dirty="0"/>
          </a:p>
        </p:txBody>
      </p:sp>
      <p:sp>
        <p:nvSpPr>
          <p:cNvPr id="19" name="矩形 25"/>
          <p:cNvSpPr/>
          <p:nvPr/>
        </p:nvSpPr>
        <p:spPr>
          <a:xfrm>
            <a:off x="6324600" y="4495800"/>
            <a:ext cx="762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W</a:t>
            </a:r>
            <a:r>
              <a:rPr lang="en-US" altLang="zh-TW" sz="2400" baseline="30000" dirty="0">
                <a:solidFill>
                  <a:srgbClr val="000000"/>
                </a:solidFill>
              </a:rPr>
              <a:t>o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20" name="矩形 26"/>
          <p:cNvSpPr/>
          <p:nvPr/>
        </p:nvSpPr>
        <p:spPr>
          <a:xfrm>
            <a:off x="6324600" y="2971800"/>
            <a:ext cx="762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W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h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21" name="矩形 28"/>
          <p:cNvSpPr/>
          <p:nvPr/>
        </p:nvSpPr>
        <p:spPr>
          <a:xfrm>
            <a:off x="7162800" y="4495800"/>
            <a:ext cx="381000" cy="762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CA" altLang="zh-TW" sz="2800" baseline="30000">
                <a:solidFill>
                  <a:srgbClr val="FFFFFF"/>
                </a:solidFill>
              </a:rPr>
              <a:t>h’</a:t>
            </a:r>
            <a:endParaRPr lang="zh-TW" altLang="en-US" sz="2800" baseline="30000">
              <a:solidFill>
                <a:srgbClr val="FFFFFF"/>
              </a:solidFill>
            </a:endParaRPr>
          </a:p>
        </p:txBody>
      </p:sp>
      <p:sp>
        <p:nvSpPr>
          <p:cNvPr id="22" name="文字方塊 2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791200" y="4724401"/>
            <a:ext cx="1974900" cy="276999"/>
          </a:xfrm>
          <a:prstGeom prst="rect">
            <a:avLst/>
          </a:prstGeom>
          <a:blipFill rotWithShape="1">
            <a:blip r:embed="rId3"/>
            <a:stretch>
              <a:fillRect l="-1543" t="-10870" r="-309" b="-8696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23" name="文字方塊 30"/>
          <p:cNvSpPr txBox="1">
            <a:spLocks noChangeArrowheads="1"/>
          </p:cNvSpPr>
          <p:nvPr/>
        </p:nvSpPr>
        <p:spPr bwMode="auto">
          <a:xfrm>
            <a:off x="5486400" y="5257801"/>
            <a:ext cx="1258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/>
              <a:t>softmax</a:t>
            </a:r>
            <a:endParaRPr lang="zh-TW" altLang="en-US"/>
          </a:p>
        </p:txBody>
      </p:sp>
      <p:sp>
        <p:nvSpPr>
          <p:cNvPr id="24" name="文字方塊 3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55503" y="3200401"/>
            <a:ext cx="3206006" cy="276999"/>
          </a:xfrm>
          <a:prstGeom prst="rect">
            <a:avLst/>
          </a:prstGeom>
          <a:blipFill rotWithShape="1">
            <a:blip r:embed="rId4"/>
            <a:stretch>
              <a:fillRect l="-759" t="-10870" b="-8696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ea typeface="ＭＳ Ｐゴシック" charset="0"/>
                <a:cs typeface="ＭＳ Ｐゴシック" charset="0"/>
              </a:rPr>
              <a:t> </a:t>
            </a:r>
          </a:p>
        </p:txBody>
      </p:sp>
      <p:grpSp>
        <p:nvGrpSpPr>
          <p:cNvPr id="26" name="群組 36"/>
          <p:cNvGrpSpPr>
            <a:grpSpLocks/>
          </p:cNvGrpSpPr>
          <p:nvPr/>
        </p:nvGrpSpPr>
        <p:grpSpPr bwMode="auto">
          <a:xfrm>
            <a:off x="7620000" y="2971801"/>
            <a:ext cx="1066800" cy="779463"/>
            <a:chOff x="5096938" y="-313899"/>
            <a:chExt cx="1066800" cy="778933"/>
          </a:xfrm>
        </p:grpSpPr>
        <p:sp>
          <p:nvSpPr>
            <p:cNvPr id="27" name="矩形 27"/>
            <p:cNvSpPr/>
            <p:nvPr/>
          </p:nvSpPr>
          <p:spPr>
            <a:xfrm>
              <a:off x="5096938" y="-313899"/>
              <a:ext cx="685800" cy="761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W</a:t>
              </a:r>
              <a:r>
                <a:rPr lang="en-US" altLang="zh-TW" sz="2400" baseline="30000" dirty="0">
                  <a:solidFill>
                    <a:srgbClr val="000000"/>
                  </a:solidFill>
                </a:rPr>
                <a:t>i</a:t>
              </a:r>
              <a:endParaRPr lang="zh-TW" altLang="en-US" sz="2400" baseline="30000" dirty="0">
                <a:solidFill>
                  <a:srgbClr val="000000"/>
                </a:solidFill>
              </a:endParaRPr>
            </a:p>
          </p:txBody>
        </p:sp>
        <p:sp>
          <p:nvSpPr>
            <p:cNvPr id="28" name="矩形 34"/>
            <p:cNvSpPr/>
            <p:nvPr/>
          </p:nvSpPr>
          <p:spPr>
            <a:xfrm>
              <a:off x="5858938" y="-313899"/>
              <a:ext cx="304800" cy="7789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800" dirty="0"/>
                <a:t>x</a:t>
              </a:r>
              <a:endParaRPr lang="zh-TW" altLang="en-US" sz="2800" baseline="30000" dirty="0"/>
            </a:p>
          </p:txBody>
        </p:sp>
      </p:grpSp>
      <p:sp>
        <p:nvSpPr>
          <p:cNvPr id="29" name="文字方塊 3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391401" y="3226714"/>
            <a:ext cx="349455" cy="430887"/>
          </a:xfrm>
          <a:prstGeom prst="rect">
            <a:avLst/>
          </a:prstGeom>
          <a:blipFill rotWithShape="1">
            <a:blip r:embed="rId5"/>
            <a:stretch>
              <a:fillRect l="-6897" t="-5634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30" name="矩形 28"/>
          <p:cNvSpPr/>
          <p:nvPr/>
        </p:nvSpPr>
        <p:spPr>
          <a:xfrm>
            <a:off x="7162800" y="2971800"/>
            <a:ext cx="228600" cy="762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CA" altLang="zh-TW" sz="2800" baseline="30000" dirty="0"/>
              <a:t>h</a:t>
            </a:r>
            <a:endParaRPr lang="zh-TW" altLang="en-US" sz="2800" baseline="30000" dirty="0"/>
          </a:p>
        </p:txBody>
      </p:sp>
      <p:sp>
        <p:nvSpPr>
          <p:cNvPr id="20496" name="TextBox 1"/>
          <p:cNvSpPr txBox="1">
            <a:spLocks noChangeArrowheads="1"/>
          </p:cNvSpPr>
          <p:nvPr/>
        </p:nvSpPr>
        <p:spPr bwMode="auto">
          <a:xfrm>
            <a:off x="8153400" y="4572001"/>
            <a:ext cx="22240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Note, y is computed</a:t>
            </a:r>
          </a:p>
          <a:p>
            <a:pPr eaLnBrk="1" hangingPunct="1"/>
            <a:r>
              <a:rPr lang="en-US" altLang="en-US" sz="1800"/>
              <a:t>from h’</a:t>
            </a:r>
          </a:p>
        </p:txBody>
      </p:sp>
    </p:spTree>
    <p:extLst>
      <p:ext uri="{BB962C8B-B14F-4D97-AF65-F5344CB8AC3E}">
        <p14:creationId xmlns:p14="http://schemas.microsoft.com/office/powerpoint/2010/main" val="136350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3" grpId="0"/>
      <p:bldP spid="3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Limitation of RNN Language Model</a:t>
            </a:r>
            <a:endParaRPr lang="en-GB" altLang="en-US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endParaRPr lang="en-US" altLang="en-US"/>
          </a:p>
          <a:p>
            <a:pPr algn="just" eaLnBrk="1" hangingPunct="1"/>
            <a:endParaRPr lang="en-US" altLang="en-US"/>
          </a:p>
          <a:p>
            <a:pPr algn="just" eaLnBrk="1" hangingPunct="1"/>
            <a:r>
              <a:rPr lang="en-US" altLang="en-US"/>
              <a:t>Sparsity – Solved!</a:t>
            </a:r>
          </a:p>
          <a:p>
            <a:pPr algn="just" eaLnBrk="1" hangingPunct="1"/>
            <a:r>
              <a:rPr lang="en-US" altLang="en-US"/>
              <a:t>World Similarity -&gt; Sentence Similarity – Solved!</a:t>
            </a:r>
          </a:p>
          <a:p>
            <a:pPr algn="just" eaLnBrk="1" hangingPunct="1"/>
            <a:r>
              <a:rPr lang="en-US" altLang="en-US"/>
              <a:t>Finite Context – Solved? Not quite…</a:t>
            </a:r>
          </a:p>
          <a:p>
            <a:pPr algn="just" eaLnBrk="1" hangingPunct="1"/>
            <a:r>
              <a:rPr lang="en-US" altLang="en-US"/>
              <a:t>Still Computationally Complex Softmax</a:t>
            </a: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116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Problems with naive RNN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When dealing with a time series, it tends to forget old information. When there is a distant relationship of unknown length, we wish to have a “memory” to it.</a:t>
            </a:r>
          </a:p>
          <a:p>
            <a:r>
              <a:rPr lang="en-US" altLang="en-US">
                <a:ea typeface="ＭＳ Ｐゴシック" charset="-128"/>
              </a:rPr>
              <a:t>Vanishing gradient problem.</a:t>
            </a:r>
          </a:p>
        </p:txBody>
      </p:sp>
    </p:spTree>
    <p:extLst>
      <p:ext uri="{BB962C8B-B14F-4D97-AF65-F5344CB8AC3E}">
        <p14:creationId xmlns:p14="http://schemas.microsoft.com/office/powerpoint/2010/main" val="348779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RNN has been a natural cho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RNN has been a natural choice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7786EC-F341-4773-B873-7A316ABCA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16379"/>
            <a:ext cx="12192000" cy="5741621"/>
          </a:xfrm>
        </p:spPr>
        <p:txBody>
          <a:bodyPr>
            <a:noAutofit/>
          </a:bodyPr>
          <a:lstStyle/>
          <a:p>
            <a:pPr marL="253994" indent="-253994">
              <a:buSzPct val="100000"/>
              <a:defRPr sz="2300">
                <a:solidFill>
                  <a:srgbClr val="000000"/>
                </a:solidFill>
              </a:defRPr>
            </a:pPr>
            <a:endParaRPr lang="en-US" sz="3200" dirty="0"/>
          </a:p>
          <a:p>
            <a:pPr marL="253994" indent="-253994">
              <a:buSzPct val="100000"/>
              <a:defRPr sz="2300">
                <a:solidFill>
                  <a:srgbClr val="000000"/>
                </a:solidFill>
              </a:defRPr>
            </a:pPr>
            <a:r>
              <a:rPr lang="en-US" sz="3200" dirty="0"/>
              <a:t>In many NLP tasks</a:t>
            </a:r>
          </a:p>
          <a:p>
            <a:pPr marL="253994" indent="-253994">
              <a:buSzPct val="100000"/>
              <a:defRPr sz="2300">
                <a:solidFill>
                  <a:srgbClr val="000000"/>
                </a:solidFill>
              </a:defRPr>
            </a:pPr>
            <a:r>
              <a:rPr lang="en-US" sz="3200" dirty="0"/>
              <a:t>In time series data (stock prices, web logs, weather etc.)</a:t>
            </a:r>
          </a:p>
          <a:p>
            <a:pPr marL="253994" indent="-253994">
              <a:buSzPct val="100000"/>
              <a:defRPr sz="2300">
                <a:solidFill>
                  <a:srgbClr val="000000"/>
                </a:solidFill>
              </a:defRPr>
            </a:pPr>
            <a:r>
              <a:rPr lang="en-US" sz="3200" dirty="0"/>
              <a:t>Fill in the blanks or predict what happens next in time</a:t>
            </a:r>
          </a:p>
          <a:p>
            <a:pPr marL="253994" indent="-253994">
              <a:buSzPct val="100000"/>
              <a:defRPr sz="2300">
                <a:solidFill>
                  <a:srgbClr val="000000"/>
                </a:solidFill>
              </a:defRPr>
            </a:pPr>
            <a:r>
              <a:rPr lang="en-US" sz="3200" dirty="0"/>
              <a:t>Sequence to sequence (translation, speech recognition etc.)</a:t>
            </a:r>
          </a:p>
          <a:p>
            <a:pPr marL="253994" indent="-253994">
              <a:buSzPct val="100000"/>
              <a:defRPr sz="2300">
                <a:solidFill>
                  <a:srgbClr val="000000"/>
                </a:solidFill>
              </a:defRPr>
            </a:pPr>
            <a:r>
              <a:rPr lang="en-US" sz="3200" dirty="0"/>
              <a:t>Sometimes for classifying a sequence (sentiment analysis)</a:t>
            </a:r>
          </a:p>
        </p:txBody>
      </p:sp>
      <p:sp>
        <p:nvSpPr>
          <p:cNvPr id="748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RNN basic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RNN basic architecture</a:t>
            </a:r>
          </a:p>
        </p:txBody>
      </p:sp>
      <p:sp>
        <p:nvSpPr>
          <p:cNvPr id="765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47</a:t>
            </a:fld>
            <a:endParaRPr/>
          </a:p>
        </p:txBody>
      </p:sp>
      <p:sp>
        <p:nvSpPr>
          <p:cNvPr id="766" name="U"/>
          <p:cNvSpPr txBox="1"/>
          <p:nvPr/>
        </p:nvSpPr>
        <p:spPr>
          <a:xfrm>
            <a:off x="553221" y="4387918"/>
            <a:ext cx="432489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/>
              <a:t>U</a:t>
            </a:r>
          </a:p>
        </p:txBody>
      </p:sp>
      <p:sp>
        <p:nvSpPr>
          <p:cNvPr id="767" name="W"/>
          <p:cNvSpPr txBox="1"/>
          <p:nvPr/>
        </p:nvSpPr>
        <p:spPr>
          <a:xfrm>
            <a:off x="1738152" y="2893906"/>
            <a:ext cx="478975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/>
              <a:t>W</a:t>
            </a:r>
          </a:p>
        </p:txBody>
      </p:sp>
      <p:sp>
        <p:nvSpPr>
          <p:cNvPr id="768" name="Group"/>
          <p:cNvSpPr txBox="1"/>
          <p:nvPr/>
        </p:nvSpPr>
        <p:spPr>
          <a:xfrm>
            <a:off x="870846" y="1120777"/>
            <a:ext cx="379589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30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4000"/>
              <a:t>o</a:t>
            </a:r>
          </a:p>
        </p:txBody>
      </p:sp>
      <p:sp>
        <p:nvSpPr>
          <p:cNvPr id="769" name="Circle"/>
          <p:cNvSpPr/>
          <p:nvPr/>
        </p:nvSpPr>
        <p:spPr>
          <a:xfrm>
            <a:off x="778933" y="3496733"/>
            <a:ext cx="541867" cy="541867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60959" rIns="60959" anchor="ctr"/>
          <a:lstStyle/>
          <a:p>
            <a:endParaRPr sz="2400"/>
          </a:p>
        </p:txBody>
      </p:sp>
      <p:sp>
        <p:nvSpPr>
          <p:cNvPr id="770" name="Line"/>
          <p:cNvSpPr/>
          <p:nvPr/>
        </p:nvSpPr>
        <p:spPr>
          <a:xfrm flipH="1" flipV="1">
            <a:off x="1049235" y="2304123"/>
            <a:ext cx="4368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771" name="Line"/>
          <p:cNvSpPr/>
          <p:nvPr/>
        </p:nvSpPr>
        <p:spPr>
          <a:xfrm flipH="1" flipV="1">
            <a:off x="1066168" y="4082123"/>
            <a:ext cx="4368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772" name="V"/>
          <p:cNvSpPr txBox="1"/>
          <p:nvPr/>
        </p:nvSpPr>
        <p:spPr>
          <a:xfrm>
            <a:off x="576785" y="2660718"/>
            <a:ext cx="384399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/>
              <a:t>V</a:t>
            </a:r>
          </a:p>
        </p:txBody>
      </p:sp>
      <p:sp>
        <p:nvSpPr>
          <p:cNvPr id="773" name="Circle"/>
          <p:cNvSpPr/>
          <p:nvPr/>
        </p:nvSpPr>
        <p:spPr>
          <a:xfrm>
            <a:off x="778933" y="1803400"/>
            <a:ext cx="541867" cy="541867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60959" rIns="60959" anchor="ctr"/>
          <a:lstStyle/>
          <a:p>
            <a:endParaRPr sz="2400"/>
          </a:p>
        </p:txBody>
      </p:sp>
      <p:sp>
        <p:nvSpPr>
          <p:cNvPr id="774" name="Line"/>
          <p:cNvSpPr/>
          <p:nvPr/>
        </p:nvSpPr>
        <p:spPr>
          <a:xfrm>
            <a:off x="1280592" y="3357511"/>
            <a:ext cx="731971" cy="719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10" h="15781" extrusionOk="0">
                <a:moveTo>
                  <a:pt x="825" y="4001"/>
                </a:moveTo>
                <a:cubicBezTo>
                  <a:pt x="6864" y="-5270"/>
                  <a:pt x="21600" y="3248"/>
                  <a:pt x="15602" y="12543"/>
                </a:cubicBezTo>
                <a:cubicBezTo>
                  <a:pt x="13158" y="16330"/>
                  <a:pt x="7713" y="16204"/>
                  <a:pt x="2893" y="15120"/>
                </a:cubicBezTo>
                <a:cubicBezTo>
                  <a:pt x="1922" y="14902"/>
                  <a:pt x="959" y="14669"/>
                  <a:pt x="0" y="14411"/>
                </a:cubicBezTo>
              </a:path>
            </a:pathLst>
          </a:cu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775" name="Arrow"/>
          <p:cNvSpPr/>
          <p:nvPr/>
        </p:nvSpPr>
        <p:spPr>
          <a:xfrm>
            <a:off x="2792154" y="3225800"/>
            <a:ext cx="1083735" cy="108373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2"/>
          </a:solidFill>
          <a:ln w="25400">
            <a:solidFill>
              <a:srgbClr val="006D4C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60959" rIns="6095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776" name="Group"/>
          <p:cNvSpPr txBox="1"/>
          <p:nvPr/>
        </p:nvSpPr>
        <p:spPr>
          <a:xfrm>
            <a:off x="443477" y="3251872"/>
            <a:ext cx="336309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/>
              <a:t>h</a:t>
            </a:r>
          </a:p>
        </p:txBody>
      </p:sp>
      <p:pic>
        <p:nvPicPr>
          <p:cNvPr id="777" name="Image" descr="Imag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2111" y="6095404"/>
            <a:ext cx="3805120" cy="4140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28" name="Group"/>
          <p:cNvGrpSpPr/>
          <p:nvPr/>
        </p:nvGrpSpPr>
        <p:grpSpPr>
          <a:xfrm>
            <a:off x="4541868" y="1576983"/>
            <a:ext cx="7230211" cy="4322397"/>
            <a:chOff x="0" y="-1"/>
            <a:chExt cx="5422657" cy="3241797"/>
          </a:xfrm>
        </p:grpSpPr>
        <p:sp>
          <p:nvSpPr>
            <p:cNvPr id="778" name="Circle"/>
            <p:cNvSpPr/>
            <p:nvPr/>
          </p:nvSpPr>
          <p:spPr>
            <a:xfrm>
              <a:off x="1025899" y="1439811"/>
              <a:ext cx="406401" cy="406401"/>
            </a:xfrm>
            <a:prstGeom prst="ellips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779" name="Circle"/>
            <p:cNvSpPr/>
            <p:nvPr/>
          </p:nvSpPr>
          <p:spPr>
            <a:xfrm>
              <a:off x="2492749" y="1439811"/>
              <a:ext cx="406401" cy="406401"/>
            </a:xfrm>
            <a:prstGeom prst="ellips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780" name="Circle"/>
            <p:cNvSpPr/>
            <p:nvPr/>
          </p:nvSpPr>
          <p:spPr>
            <a:xfrm>
              <a:off x="3959599" y="1439811"/>
              <a:ext cx="406401" cy="406401"/>
            </a:xfrm>
            <a:prstGeom prst="ellips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781" name="Line"/>
            <p:cNvSpPr/>
            <p:nvPr/>
          </p:nvSpPr>
          <p:spPr>
            <a:xfrm flipH="1" flipV="1">
              <a:off x="1228625" y="545354"/>
              <a:ext cx="3276" cy="8436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782" name="Line"/>
            <p:cNvSpPr/>
            <p:nvPr/>
          </p:nvSpPr>
          <p:spPr>
            <a:xfrm flipH="1" flipV="1">
              <a:off x="2689125" y="545354"/>
              <a:ext cx="3276" cy="8436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783" name="Line"/>
            <p:cNvSpPr/>
            <p:nvPr/>
          </p:nvSpPr>
          <p:spPr>
            <a:xfrm flipH="1" flipV="1">
              <a:off x="4162326" y="545354"/>
              <a:ext cx="3275" cy="8436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784" name="Line"/>
            <p:cNvSpPr/>
            <p:nvPr/>
          </p:nvSpPr>
          <p:spPr>
            <a:xfrm>
              <a:off x="1498600" y="1655711"/>
              <a:ext cx="964956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785" name="Line"/>
            <p:cNvSpPr/>
            <p:nvPr/>
          </p:nvSpPr>
          <p:spPr>
            <a:xfrm>
              <a:off x="2946400" y="1655711"/>
              <a:ext cx="964956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786" name="Line"/>
            <p:cNvSpPr/>
            <p:nvPr/>
          </p:nvSpPr>
          <p:spPr>
            <a:xfrm>
              <a:off x="4457700" y="1655711"/>
              <a:ext cx="964957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787" name="Line"/>
            <p:cNvSpPr/>
            <p:nvPr/>
          </p:nvSpPr>
          <p:spPr>
            <a:xfrm>
              <a:off x="0" y="1655711"/>
              <a:ext cx="964956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788" name="V"/>
            <p:cNvSpPr txBox="1"/>
            <p:nvPr/>
          </p:nvSpPr>
          <p:spPr>
            <a:xfrm>
              <a:off x="836187" y="812800"/>
              <a:ext cx="288299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V</a:t>
              </a:r>
            </a:p>
          </p:txBody>
        </p:sp>
        <p:sp>
          <p:nvSpPr>
            <p:cNvPr id="789" name="V"/>
            <p:cNvSpPr txBox="1"/>
            <p:nvPr/>
          </p:nvSpPr>
          <p:spPr>
            <a:xfrm>
              <a:off x="2372887" y="812800"/>
              <a:ext cx="288299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V</a:t>
              </a:r>
            </a:p>
          </p:txBody>
        </p:sp>
        <p:sp>
          <p:nvSpPr>
            <p:cNvPr id="790" name="V"/>
            <p:cNvSpPr txBox="1"/>
            <p:nvPr/>
          </p:nvSpPr>
          <p:spPr>
            <a:xfrm>
              <a:off x="3858788" y="812800"/>
              <a:ext cx="288299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V</a:t>
              </a:r>
            </a:p>
          </p:txBody>
        </p:sp>
        <p:sp>
          <p:nvSpPr>
            <p:cNvPr id="791" name="U"/>
            <p:cNvSpPr txBox="1"/>
            <p:nvPr/>
          </p:nvSpPr>
          <p:spPr>
            <a:xfrm>
              <a:off x="1255287" y="2108200"/>
              <a:ext cx="324367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U</a:t>
              </a:r>
            </a:p>
          </p:txBody>
        </p:sp>
        <p:sp>
          <p:nvSpPr>
            <p:cNvPr id="792" name="U"/>
            <p:cNvSpPr txBox="1"/>
            <p:nvPr/>
          </p:nvSpPr>
          <p:spPr>
            <a:xfrm>
              <a:off x="2703087" y="2108200"/>
              <a:ext cx="324367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U</a:t>
              </a:r>
            </a:p>
          </p:txBody>
        </p:sp>
        <p:sp>
          <p:nvSpPr>
            <p:cNvPr id="793" name="U"/>
            <p:cNvSpPr txBox="1"/>
            <p:nvPr/>
          </p:nvSpPr>
          <p:spPr>
            <a:xfrm>
              <a:off x="4201688" y="2108200"/>
              <a:ext cx="324367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U</a:t>
              </a:r>
            </a:p>
          </p:txBody>
        </p:sp>
        <p:grpSp>
          <p:nvGrpSpPr>
            <p:cNvPr id="796" name="Group"/>
            <p:cNvGrpSpPr/>
            <p:nvPr/>
          </p:nvGrpSpPr>
          <p:grpSpPr>
            <a:xfrm>
              <a:off x="4053373" y="-1"/>
              <a:ext cx="549625" cy="689097"/>
              <a:chOff x="0" y="0"/>
              <a:chExt cx="549622" cy="689095"/>
            </a:xfrm>
          </p:grpSpPr>
          <p:sp>
            <p:nvSpPr>
              <p:cNvPr id="794" name="o"/>
              <p:cNvSpPr txBox="1"/>
              <p:nvPr/>
            </p:nvSpPr>
            <p:spPr>
              <a:xfrm>
                <a:off x="0" y="0"/>
                <a:ext cx="284690" cy="553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/>
                  <a:t>o</a:t>
                </a:r>
              </a:p>
            </p:txBody>
          </p:sp>
          <p:sp>
            <p:nvSpPr>
              <p:cNvPr id="795" name="t+1"/>
              <p:cNvSpPr txBox="1"/>
              <p:nvPr/>
            </p:nvSpPr>
            <p:spPr>
              <a:xfrm>
                <a:off x="148313" y="319766"/>
                <a:ext cx="401309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t+1</a:t>
                </a:r>
              </a:p>
            </p:txBody>
          </p:sp>
        </p:grpSp>
        <p:grpSp>
          <p:nvGrpSpPr>
            <p:cNvPr id="799" name="Group"/>
            <p:cNvGrpSpPr/>
            <p:nvPr/>
          </p:nvGrpSpPr>
          <p:grpSpPr>
            <a:xfrm>
              <a:off x="2529373" y="-1"/>
              <a:ext cx="317590" cy="689097"/>
              <a:chOff x="0" y="0"/>
              <a:chExt cx="317588" cy="689095"/>
            </a:xfrm>
          </p:grpSpPr>
          <p:sp>
            <p:nvSpPr>
              <p:cNvPr id="797" name="o"/>
              <p:cNvSpPr txBox="1"/>
              <p:nvPr/>
            </p:nvSpPr>
            <p:spPr>
              <a:xfrm>
                <a:off x="0" y="0"/>
                <a:ext cx="284690" cy="553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/>
                  <a:t>o</a:t>
                </a:r>
              </a:p>
            </p:txBody>
          </p:sp>
          <p:sp>
            <p:nvSpPr>
              <p:cNvPr id="798" name="t"/>
              <p:cNvSpPr txBox="1"/>
              <p:nvPr/>
            </p:nvSpPr>
            <p:spPr>
              <a:xfrm>
                <a:off x="148313" y="319766"/>
                <a:ext cx="169275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t</a:t>
                </a:r>
              </a:p>
            </p:txBody>
          </p:sp>
        </p:grpSp>
        <p:grpSp>
          <p:nvGrpSpPr>
            <p:cNvPr id="802" name="Group"/>
            <p:cNvGrpSpPr/>
            <p:nvPr/>
          </p:nvGrpSpPr>
          <p:grpSpPr>
            <a:xfrm>
              <a:off x="1005373" y="-1"/>
              <a:ext cx="505141" cy="689097"/>
              <a:chOff x="0" y="0"/>
              <a:chExt cx="505138" cy="689095"/>
            </a:xfrm>
          </p:grpSpPr>
          <p:sp>
            <p:nvSpPr>
              <p:cNvPr id="800" name="o"/>
              <p:cNvSpPr txBox="1"/>
              <p:nvPr/>
            </p:nvSpPr>
            <p:spPr>
              <a:xfrm>
                <a:off x="0" y="0"/>
                <a:ext cx="284690" cy="553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/>
                  <a:t>o</a:t>
                </a:r>
              </a:p>
            </p:txBody>
          </p:sp>
          <p:sp>
            <p:nvSpPr>
              <p:cNvPr id="801" name="t-1"/>
              <p:cNvSpPr txBox="1"/>
              <p:nvPr/>
            </p:nvSpPr>
            <p:spPr>
              <a:xfrm>
                <a:off x="148313" y="319766"/>
                <a:ext cx="356825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t-1</a:t>
                </a:r>
              </a:p>
            </p:txBody>
          </p:sp>
        </p:grpSp>
        <p:grpSp>
          <p:nvGrpSpPr>
            <p:cNvPr id="805" name="Group"/>
            <p:cNvGrpSpPr/>
            <p:nvPr/>
          </p:nvGrpSpPr>
          <p:grpSpPr>
            <a:xfrm>
              <a:off x="1056173" y="2552699"/>
              <a:ext cx="530541" cy="689097"/>
              <a:chOff x="0" y="0"/>
              <a:chExt cx="530538" cy="689095"/>
            </a:xfrm>
          </p:grpSpPr>
          <p:sp>
            <p:nvSpPr>
              <p:cNvPr id="803" name="x"/>
              <p:cNvSpPr txBox="1"/>
              <p:nvPr/>
            </p:nvSpPr>
            <p:spPr>
              <a:xfrm>
                <a:off x="0" y="0"/>
                <a:ext cx="263050" cy="553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/>
                  <a:t>x</a:t>
                </a:r>
              </a:p>
            </p:txBody>
          </p:sp>
          <p:sp>
            <p:nvSpPr>
              <p:cNvPr id="804" name="t-1"/>
              <p:cNvSpPr txBox="1"/>
              <p:nvPr/>
            </p:nvSpPr>
            <p:spPr>
              <a:xfrm>
                <a:off x="173713" y="319766"/>
                <a:ext cx="356825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t-1</a:t>
                </a:r>
              </a:p>
            </p:txBody>
          </p:sp>
        </p:grpSp>
        <p:grpSp>
          <p:nvGrpSpPr>
            <p:cNvPr id="808" name="Group"/>
            <p:cNvGrpSpPr/>
            <p:nvPr/>
          </p:nvGrpSpPr>
          <p:grpSpPr>
            <a:xfrm>
              <a:off x="2592873" y="2552699"/>
              <a:ext cx="342990" cy="689097"/>
              <a:chOff x="0" y="0"/>
              <a:chExt cx="342988" cy="689095"/>
            </a:xfrm>
          </p:grpSpPr>
          <p:sp>
            <p:nvSpPr>
              <p:cNvPr id="806" name="x"/>
              <p:cNvSpPr txBox="1"/>
              <p:nvPr/>
            </p:nvSpPr>
            <p:spPr>
              <a:xfrm>
                <a:off x="0" y="0"/>
                <a:ext cx="263050" cy="553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/>
                  <a:t>x</a:t>
                </a:r>
              </a:p>
            </p:txBody>
          </p:sp>
          <p:sp>
            <p:nvSpPr>
              <p:cNvPr id="807" name="t"/>
              <p:cNvSpPr txBox="1"/>
              <p:nvPr/>
            </p:nvSpPr>
            <p:spPr>
              <a:xfrm>
                <a:off x="173713" y="319766"/>
                <a:ext cx="169275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t</a:t>
                </a:r>
              </a:p>
            </p:txBody>
          </p:sp>
        </p:grpSp>
        <p:grpSp>
          <p:nvGrpSpPr>
            <p:cNvPr id="811" name="Group"/>
            <p:cNvGrpSpPr/>
            <p:nvPr/>
          </p:nvGrpSpPr>
          <p:grpSpPr>
            <a:xfrm>
              <a:off x="4053373" y="2552699"/>
              <a:ext cx="575025" cy="689097"/>
              <a:chOff x="0" y="0"/>
              <a:chExt cx="575022" cy="689095"/>
            </a:xfrm>
          </p:grpSpPr>
          <p:sp>
            <p:nvSpPr>
              <p:cNvPr id="809" name="x"/>
              <p:cNvSpPr txBox="1"/>
              <p:nvPr/>
            </p:nvSpPr>
            <p:spPr>
              <a:xfrm>
                <a:off x="0" y="0"/>
                <a:ext cx="263050" cy="553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/>
                  <a:t>x</a:t>
                </a:r>
              </a:p>
            </p:txBody>
          </p:sp>
          <p:sp>
            <p:nvSpPr>
              <p:cNvPr id="810" name="t+1"/>
              <p:cNvSpPr txBox="1"/>
              <p:nvPr/>
            </p:nvSpPr>
            <p:spPr>
              <a:xfrm>
                <a:off x="173713" y="319766"/>
                <a:ext cx="401309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t+1</a:t>
                </a:r>
              </a:p>
            </p:txBody>
          </p:sp>
        </p:grpSp>
        <p:sp>
          <p:nvSpPr>
            <p:cNvPr id="812" name="Line"/>
            <p:cNvSpPr/>
            <p:nvPr/>
          </p:nvSpPr>
          <p:spPr>
            <a:xfrm flipH="1" flipV="1">
              <a:off x="1241325" y="1878854"/>
              <a:ext cx="3276" cy="8436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813" name="Line"/>
            <p:cNvSpPr/>
            <p:nvPr/>
          </p:nvSpPr>
          <p:spPr>
            <a:xfrm flipH="1" flipV="1">
              <a:off x="2701825" y="1878854"/>
              <a:ext cx="3276" cy="8436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814" name="Line"/>
            <p:cNvSpPr/>
            <p:nvPr/>
          </p:nvSpPr>
          <p:spPr>
            <a:xfrm flipH="1" flipV="1">
              <a:off x="4175026" y="1878854"/>
              <a:ext cx="3275" cy="8436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grpSp>
          <p:nvGrpSpPr>
            <p:cNvPr id="817" name="Group"/>
            <p:cNvGrpSpPr/>
            <p:nvPr/>
          </p:nvGrpSpPr>
          <p:grpSpPr>
            <a:xfrm>
              <a:off x="4357213" y="1015999"/>
              <a:ext cx="562325" cy="625597"/>
              <a:chOff x="0" y="0"/>
              <a:chExt cx="562322" cy="625595"/>
            </a:xfrm>
          </p:grpSpPr>
          <p:sp>
            <p:nvSpPr>
              <p:cNvPr id="815" name="h"/>
              <p:cNvSpPr txBox="1"/>
              <p:nvPr/>
            </p:nvSpPr>
            <p:spPr>
              <a:xfrm>
                <a:off x="0" y="0"/>
                <a:ext cx="252230" cy="4770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25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3333"/>
                  <a:t>h</a:t>
                </a:r>
              </a:p>
            </p:txBody>
          </p:sp>
          <p:sp>
            <p:nvSpPr>
              <p:cNvPr id="816" name="t+1"/>
              <p:cNvSpPr txBox="1"/>
              <p:nvPr/>
            </p:nvSpPr>
            <p:spPr>
              <a:xfrm>
                <a:off x="161013" y="256266"/>
                <a:ext cx="401309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t+1</a:t>
                </a:r>
              </a:p>
            </p:txBody>
          </p:sp>
        </p:grpSp>
        <p:sp>
          <p:nvSpPr>
            <p:cNvPr id="818" name="W"/>
            <p:cNvSpPr txBox="1"/>
            <p:nvPr/>
          </p:nvSpPr>
          <p:spPr>
            <a:xfrm>
              <a:off x="182281" y="1609991"/>
              <a:ext cx="359231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W</a:t>
              </a:r>
            </a:p>
          </p:txBody>
        </p:sp>
        <p:grpSp>
          <p:nvGrpSpPr>
            <p:cNvPr id="821" name="Group"/>
            <p:cNvGrpSpPr/>
            <p:nvPr/>
          </p:nvGrpSpPr>
          <p:grpSpPr>
            <a:xfrm>
              <a:off x="2833213" y="1015999"/>
              <a:ext cx="330289" cy="625597"/>
              <a:chOff x="0" y="0"/>
              <a:chExt cx="330288" cy="625595"/>
            </a:xfrm>
          </p:grpSpPr>
          <p:sp>
            <p:nvSpPr>
              <p:cNvPr id="819" name="h"/>
              <p:cNvSpPr txBox="1"/>
              <p:nvPr/>
            </p:nvSpPr>
            <p:spPr>
              <a:xfrm>
                <a:off x="0" y="0"/>
                <a:ext cx="252231" cy="4770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25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3333" dirty="0"/>
                  <a:t>h</a:t>
                </a:r>
              </a:p>
            </p:txBody>
          </p:sp>
          <p:sp>
            <p:nvSpPr>
              <p:cNvPr id="820" name="t"/>
              <p:cNvSpPr txBox="1"/>
              <p:nvPr/>
            </p:nvSpPr>
            <p:spPr>
              <a:xfrm>
                <a:off x="161013" y="256266"/>
                <a:ext cx="169275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t</a:t>
                </a:r>
              </a:p>
            </p:txBody>
          </p:sp>
        </p:grpSp>
        <p:grpSp>
          <p:nvGrpSpPr>
            <p:cNvPr id="824" name="Group"/>
            <p:cNvGrpSpPr/>
            <p:nvPr/>
          </p:nvGrpSpPr>
          <p:grpSpPr>
            <a:xfrm>
              <a:off x="1309213" y="1015999"/>
              <a:ext cx="517841" cy="625597"/>
              <a:chOff x="0" y="0"/>
              <a:chExt cx="517838" cy="625595"/>
            </a:xfrm>
          </p:grpSpPr>
          <p:sp>
            <p:nvSpPr>
              <p:cNvPr id="822" name="h"/>
              <p:cNvSpPr txBox="1"/>
              <p:nvPr/>
            </p:nvSpPr>
            <p:spPr>
              <a:xfrm>
                <a:off x="0" y="0"/>
                <a:ext cx="252231" cy="4770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25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3333"/>
                  <a:t>h</a:t>
                </a:r>
              </a:p>
            </p:txBody>
          </p:sp>
          <p:sp>
            <p:nvSpPr>
              <p:cNvPr id="823" name="t-1"/>
              <p:cNvSpPr txBox="1"/>
              <p:nvPr/>
            </p:nvSpPr>
            <p:spPr>
              <a:xfrm>
                <a:off x="161013" y="256266"/>
                <a:ext cx="356825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t-1</a:t>
                </a:r>
              </a:p>
            </p:txBody>
          </p:sp>
        </p:grpSp>
        <p:sp>
          <p:nvSpPr>
            <p:cNvPr id="825" name="W"/>
            <p:cNvSpPr txBox="1"/>
            <p:nvPr/>
          </p:nvSpPr>
          <p:spPr>
            <a:xfrm>
              <a:off x="1706281" y="1609991"/>
              <a:ext cx="359231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W</a:t>
              </a:r>
            </a:p>
          </p:txBody>
        </p:sp>
        <p:sp>
          <p:nvSpPr>
            <p:cNvPr id="826" name="W"/>
            <p:cNvSpPr txBox="1"/>
            <p:nvPr/>
          </p:nvSpPr>
          <p:spPr>
            <a:xfrm>
              <a:off x="3103281" y="1609991"/>
              <a:ext cx="359231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W</a:t>
              </a:r>
            </a:p>
          </p:txBody>
        </p:sp>
        <p:sp>
          <p:nvSpPr>
            <p:cNvPr id="827" name="W"/>
            <p:cNvSpPr txBox="1"/>
            <p:nvPr/>
          </p:nvSpPr>
          <p:spPr>
            <a:xfrm>
              <a:off x="4627281" y="1609991"/>
              <a:ext cx="359231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W</a:t>
              </a:r>
            </a:p>
          </p:txBody>
        </p:sp>
      </p:grpSp>
      <p:pic>
        <p:nvPicPr>
          <p:cNvPr id="829" name="Image" descr="Imag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28595" y="6078948"/>
            <a:ext cx="3479352" cy="447001"/>
          </a:xfrm>
          <a:prstGeom prst="rect">
            <a:avLst/>
          </a:prstGeom>
          <a:ln w="12700">
            <a:miter lim="400000"/>
          </a:ln>
        </p:spPr>
      </p:pic>
      <p:sp>
        <p:nvSpPr>
          <p:cNvPr id="830" name="Training through back propagation"/>
          <p:cNvSpPr txBox="1"/>
          <p:nvPr/>
        </p:nvSpPr>
        <p:spPr>
          <a:xfrm>
            <a:off x="5771780" y="1093294"/>
            <a:ext cx="45155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rPr sz="2400" b="1" dirty="0">
                <a:solidFill>
                  <a:srgbClr val="0070C0"/>
                </a:solidFill>
              </a:rPr>
              <a:t>Training through back propagation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" grpId="0" animBg="1" advAuto="0"/>
      <p:bldP spid="828" grpId="0" animBg="1" advAuto="0"/>
      <p:bldP spid="829" grpId="0" animBg="1" advAuto="0"/>
      <p:bldP spid="830" grpId="0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RNN basic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RNN basic architecture</a:t>
            </a:r>
          </a:p>
        </p:txBody>
      </p:sp>
      <p:sp>
        <p:nvSpPr>
          <p:cNvPr id="912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48</a:t>
            </a:fld>
            <a:endParaRPr/>
          </a:p>
        </p:txBody>
      </p:sp>
      <p:grpSp>
        <p:nvGrpSpPr>
          <p:cNvPr id="915" name="Group"/>
          <p:cNvGrpSpPr/>
          <p:nvPr/>
        </p:nvGrpSpPr>
        <p:grpSpPr>
          <a:xfrm>
            <a:off x="1359756" y="4013729"/>
            <a:ext cx="423453" cy="918796"/>
            <a:chOff x="0" y="0"/>
            <a:chExt cx="317588" cy="689095"/>
          </a:xfrm>
        </p:grpSpPr>
        <p:sp>
          <p:nvSpPr>
            <p:cNvPr id="913" name="o"/>
            <p:cNvSpPr txBox="1"/>
            <p:nvPr/>
          </p:nvSpPr>
          <p:spPr>
            <a:xfrm>
              <a:off x="0" y="0"/>
              <a:ext cx="284690" cy="553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3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4000" dirty="0"/>
                <a:t>o</a:t>
              </a:r>
            </a:p>
          </p:txBody>
        </p:sp>
        <p:sp>
          <p:nvSpPr>
            <p:cNvPr id="914" name="t"/>
            <p:cNvSpPr txBox="1"/>
            <p:nvPr/>
          </p:nvSpPr>
          <p:spPr>
            <a:xfrm>
              <a:off x="148313" y="319766"/>
              <a:ext cx="169275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</a:t>
              </a:r>
            </a:p>
          </p:txBody>
        </p:sp>
      </p:grpSp>
      <p:grpSp>
        <p:nvGrpSpPr>
          <p:cNvPr id="918" name="Group"/>
          <p:cNvGrpSpPr/>
          <p:nvPr/>
        </p:nvGrpSpPr>
        <p:grpSpPr>
          <a:xfrm>
            <a:off x="1325887" y="2012160"/>
            <a:ext cx="436340" cy="811457"/>
            <a:chOff x="0" y="0"/>
            <a:chExt cx="327253" cy="608591"/>
          </a:xfrm>
        </p:grpSpPr>
        <p:sp>
          <p:nvSpPr>
            <p:cNvPr id="916" name="x"/>
            <p:cNvSpPr txBox="1"/>
            <p:nvPr/>
          </p:nvSpPr>
          <p:spPr>
            <a:xfrm>
              <a:off x="0" y="0"/>
              <a:ext cx="273246" cy="561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59" tIns="60959" rIns="60959" bIns="60959" numCol="1" anchor="t">
              <a:noAutofit/>
            </a:bodyPr>
            <a:lstStyle>
              <a:lvl1pPr>
                <a:defRPr sz="3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4000" dirty="0"/>
                <a:t>x</a:t>
              </a:r>
            </a:p>
          </p:txBody>
        </p:sp>
        <p:sp>
          <p:nvSpPr>
            <p:cNvPr id="917" name="t"/>
            <p:cNvSpPr txBox="1"/>
            <p:nvPr/>
          </p:nvSpPr>
          <p:spPr>
            <a:xfrm>
              <a:off x="173713" y="319766"/>
              <a:ext cx="153540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59" tIns="60959" rIns="60959" bIns="60959" numCol="1" anchor="t">
              <a:no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</a:t>
              </a:r>
            </a:p>
          </p:txBody>
        </p:sp>
      </p:grpSp>
      <p:grpSp>
        <p:nvGrpSpPr>
          <p:cNvPr id="921" name="Group"/>
          <p:cNvGrpSpPr/>
          <p:nvPr/>
        </p:nvGrpSpPr>
        <p:grpSpPr>
          <a:xfrm>
            <a:off x="1325888" y="3063863"/>
            <a:ext cx="436339" cy="756132"/>
            <a:chOff x="0" y="0"/>
            <a:chExt cx="327252" cy="567098"/>
          </a:xfrm>
        </p:grpSpPr>
        <p:sp>
          <p:nvSpPr>
            <p:cNvPr id="919" name="h"/>
            <p:cNvSpPr txBox="1"/>
            <p:nvPr/>
          </p:nvSpPr>
          <p:spPr>
            <a:xfrm>
              <a:off x="0" y="0"/>
              <a:ext cx="273505" cy="4915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59" tIns="60959" rIns="60959" bIns="60959" numCol="1" anchor="t">
              <a:no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h</a:t>
              </a:r>
            </a:p>
          </p:txBody>
        </p:sp>
        <p:sp>
          <p:nvSpPr>
            <p:cNvPr id="920" name="t"/>
            <p:cNvSpPr txBox="1"/>
            <p:nvPr/>
          </p:nvSpPr>
          <p:spPr>
            <a:xfrm>
              <a:off x="167514" y="266613"/>
              <a:ext cx="159739" cy="300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59" tIns="60959" rIns="60959" bIns="60959" numCol="1" anchor="t">
              <a:no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</a:t>
              </a:r>
            </a:p>
          </p:txBody>
        </p:sp>
      </p:grpSp>
      <p:sp>
        <p:nvSpPr>
          <p:cNvPr id="922" name="- input at time step t…"/>
          <p:cNvSpPr txBox="1"/>
          <p:nvPr/>
        </p:nvSpPr>
        <p:spPr>
          <a:xfrm>
            <a:off x="0" y="1830985"/>
            <a:ext cx="12192000" cy="4247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75360" tIns="365760" rIns="975360" bIns="487680">
            <a:spAutoFit/>
          </a:bodyPr>
          <a:lstStyle/>
          <a:p>
            <a:pPr marL="253994" indent="-253994">
              <a:buSzPct val="100000"/>
              <a:buChar char="•"/>
              <a:defRPr sz="2300">
                <a:solidFill>
                  <a:srgbClr val="000000"/>
                </a:solidFill>
              </a:defRPr>
            </a:pPr>
            <a:r>
              <a:rPr sz="3067" dirty="0"/>
              <a:t>    </a:t>
            </a:r>
            <a:r>
              <a:rPr lang="en-US" sz="3067" dirty="0"/>
              <a:t>  </a:t>
            </a:r>
            <a:r>
              <a:rPr sz="3067" dirty="0"/>
              <a:t>- </a:t>
            </a:r>
            <a:r>
              <a:rPr sz="3200" dirty="0"/>
              <a:t>input at time step t</a:t>
            </a:r>
          </a:p>
          <a:p>
            <a:pPr marL="253994" indent="-253994">
              <a:buSzPct val="100000"/>
              <a:buChar char="•"/>
              <a:defRPr sz="2300">
                <a:solidFill>
                  <a:srgbClr val="000000"/>
                </a:solidFill>
              </a:defRPr>
            </a:pPr>
            <a:endParaRPr sz="3067" dirty="0"/>
          </a:p>
          <a:p>
            <a:pPr marL="253994" indent="-253994">
              <a:buSzPct val="100000"/>
              <a:buChar char="•"/>
              <a:defRPr sz="2300">
                <a:solidFill>
                  <a:srgbClr val="000000"/>
                </a:solidFill>
              </a:defRPr>
            </a:pPr>
            <a:r>
              <a:rPr sz="3067" dirty="0"/>
              <a:t>    </a:t>
            </a:r>
            <a:r>
              <a:rPr lang="en-US" sz="3067" dirty="0"/>
              <a:t>  </a:t>
            </a:r>
            <a:r>
              <a:rPr sz="3067" dirty="0"/>
              <a:t>- </a:t>
            </a:r>
            <a:r>
              <a:rPr sz="3200" dirty="0"/>
              <a:t>hidden state at time step t (memory of the network)</a:t>
            </a:r>
          </a:p>
          <a:p>
            <a:pPr marL="253994" indent="-253994">
              <a:buSzPct val="100000"/>
              <a:buChar char="•"/>
              <a:defRPr sz="2300">
                <a:solidFill>
                  <a:srgbClr val="000000"/>
                </a:solidFill>
              </a:defRPr>
            </a:pPr>
            <a:endParaRPr sz="3067" dirty="0"/>
          </a:p>
          <a:p>
            <a:pPr marL="253994" indent="-253994">
              <a:buSzPct val="100000"/>
              <a:buChar char="•"/>
              <a:defRPr sz="2300">
                <a:solidFill>
                  <a:srgbClr val="000000"/>
                </a:solidFill>
              </a:defRPr>
            </a:pPr>
            <a:r>
              <a:rPr sz="3067" dirty="0"/>
              <a:t>    </a:t>
            </a:r>
            <a:r>
              <a:rPr lang="en-US" sz="3067" dirty="0"/>
              <a:t>  </a:t>
            </a:r>
            <a:r>
              <a:rPr sz="3200" dirty="0"/>
              <a:t>- output at time step t</a:t>
            </a:r>
          </a:p>
          <a:p>
            <a:pPr marL="253994" indent="-253994">
              <a:buSzPct val="100000"/>
              <a:buChar char="•"/>
              <a:defRPr sz="2300">
                <a:solidFill>
                  <a:srgbClr val="000000"/>
                </a:solidFill>
              </a:defRPr>
            </a:pPr>
            <a:endParaRPr sz="3067" dirty="0"/>
          </a:p>
          <a:p>
            <a:pPr marL="455073" indent="-455073">
              <a:buSzPct val="100000"/>
              <a:buChar char="•"/>
              <a:defRPr sz="2300">
                <a:solidFill>
                  <a:srgbClr val="000000"/>
                </a:solidFill>
              </a:defRPr>
            </a:pPr>
            <a:r>
              <a:rPr sz="3200" i="1" dirty="0">
                <a:ea typeface="Times"/>
                <a:cs typeface="Times"/>
                <a:sym typeface="Times"/>
              </a:rPr>
              <a:t>U,V,W</a:t>
            </a:r>
            <a:r>
              <a:rPr sz="3200" i="1" dirty="0"/>
              <a:t> </a:t>
            </a:r>
            <a:r>
              <a:rPr sz="3200" dirty="0"/>
              <a:t>are parameters (shared across all layers)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" grpId="0" build="p" bldLvl="5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49</a:t>
            </a:fld>
            <a:endParaRPr/>
          </a:p>
        </p:txBody>
      </p:sp>
      <p:sp>
        <p:nvSpPr>
          <p:cNvPr id="927" name="Circle"/>
          <p:cNvSpPr/>
          <p:nvPr/>
        </p:nvSpPr>
        <p:spPr>
          <a:xfrm>
            <a:off x="2446867" y="3158067"/>
            <a:ext cx="541867" cy="541867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60959" rIns="60959" anchor="ctr"/>
          <a:lstStyle/>
          <a:p>
            <a:endParaRPr sz="2400"/>
          </a:p>
        </p:txBody>
      </p:sp>
      <p:sp>
        <p:nvSpPr>
          <p:cNvPr id="928" name="Line"/>
          <p:cNvSpPr/>
          <p:nvPr/>
        </p:nvSpPr>
        <p:spPr>
          <a:xfrm>
            <a:off x="1121334" y="3445933"/>
            <a:ext cx="1286609" cy="0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grpSp>
        <p:nvGrpSpPr>
          <p:cNvPr id="931" name="Group"/>
          <p:cNvGrpSpPr/>
          <p:nvPr/>
        </p:nvGrpSpPr>
        <p:grpSpPr>
          <a:xfrm>
            <a:off x="2287051" y="1965456"/>
            <a:ext cx="426020" cy="1124880"/>
            <a:chOff x="0" y="0"/>
            <a:chExt cx="319513" cy="843658"/>
          </a:xfrm>
        </p:grpSpPr>
        <p:sp>
          <p:nvSpPr>
            <p:cNvPr id="929" name="Line"/>
            <p:cNvSpPr/>
            <p:nvPr/>
          </p:nvSpPr>
          <p:spPr>
            <a:xfrm flipH="1" flipV="1">
              <a:off x="316238" y="0"/>
              <a:ext cx="3275" cy="8436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930" name="V"/>
            <p:cNvSpPr txBox="1"/>
            <p:nvPr/>
          </p:nvSpPr>
          <p:spPr>
            <a:xfrm>
              <a:off x="0" y="267445"/>
              <a:ext cx="288297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V</a:t>
              </a:r>
            </a:p>
          </p:txBody>
        </p:sp>
      </p:grpSp>
      <p:sp>
        <p:nvSpPr>
          <p:cNvPr id="932" name="U"/>
          <p:cNvSpPr txBox="1"/>
          <p:nvPr/>
        </p:nvSpPr>
        <p:spPr>
          <a:xfrm>
            <a:off x="2727318" y="4049251"/>
            <a:ext cx="432489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/>
              <a:t>U</a:t>
            </a:r>
          </a:p>
        </p:txBody>
      </p:sp>
      <p:grpSp>
        <p:nvGrpSpPr>
          <p:cNvPr id="935" name="Group"/>
          <p:cNvGrpSpPr/>
          <p:nvPr/>
        </p:nvGrpSpPr>
        <p:grpSpPr>
          <a:xfrm>
            <a:off x="2495700" y="1238318"/>
            <a:ext cx="423453" cy="918796"/>
            <a:chOff x="0" y="0"/>
            <a:chExt cx="317588" cy="689096"/>
          </a:xfrm>
        </p:grpSpPr>
        <p:sp>
          <p:nvSpPr>
            <p:cNvPr id="933" name="o"/>
            <p:cNvSpPr txBox="1"/>
            <p:nvPr/>
          </p:nvSpPr>
          <p:spPr>
            <a:xfrm>
              <a:off x="0" y="0"/>
              <a:ext cx="284690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3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4000"/>
                <a:t>o</a:t>
              </a:r>
            </a:p>
          </p:txBody>
        </p:sp>
        <p:sp>
          <p:nvSpPr>
            <p:cNvPr id="934" name="t"/>
            <p:cNvSpPr txBox="1"/>
            <p:nvPr/>
          </p:nvSpPr>
          <p:spPr>
            <a:xfrm>
              <a:off x="148313" y="319766"/>
              <a:ext cx="16927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</a:t>
              </a:r>
            </a:p>
          </p:txBody>
        </p:sp>
      </p:grpSp>
      <p:grpSp>
        <p:nvGrpSpPr>
          <p:cNvPr id="938" name="Group"/>
          <p:cNvGrpSpPr/>
          <p:nvPr/>
        </p:nvGrpSpPr>
        <p:grpSpPr>
          <a:xfrm>
            <a:off x="2580366" y="4641918"/>
            <a:ext cx="457320" cy="918796"/>
            <a:chOff x="0" y="0"/>
            <a:chExt cx="342988" cy="689096"/>
          </a:xfrm>
        </p:grpSpPr>
        <p:sp>
          <p:nvSpPr>
            <p:cNvPr id="936" name="x"/>
            <p:cNvSpPr txBox="1"/>
            <p:nvPr/>
          </p:nvSpPr>
          <p:spPr>
            <a:xfrm>
              <a:off x="0" y="0"/>
              <a:ext cx="263050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3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4000"/>
                <a:t>x</a:t>
              </a:r>
            </a:p>
          </p:txBody>
        </p:sp>
        <p:sp>
          <p:nvSpPr>
            <p:cNvPr id="937" name="t"/>
            <p:cNvSpPr txBox="1"/>
            <p:nvPr/>
          </p:nvSpPr>
          <p:spPr>
            <a:xfrm>
              <a:off x="173713" y="319766"/>
              <a:ext cx="16927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</a:t>
              </a:r>
            </a:p>
          </p:txBody>
        </p:sp>
      </p:grpSp>
      <p:sp>
        <p:nvSpPr>
          <p:cNvPr id="939" name="Line"/>
          <p:cNvSpPr/>
          <p:nvPr/>
        </p:nvSpPr>
        <p:spPr>
          <a:xfrm flipH="1" flipV="1">
            <a:off x="2725635" y="3743457"/>
            <a:ext cx="4368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grpSp>
        <p:nvGrpSpPr>
          <p:cNvPr id="944" name="Group"/>
          <p:cNvGrpSpPr/>
          <p:nvPr/>
        </p:nvGrpSpPr>
        <p:grpSpPr>
          <a:xfrm>
            <a:off x="2900818" y="2592983"/>
            <a:ext cx="1437527" cy="852952"/>
            <a:chOff x="-1" y="-1"/>
            <a:chExt cx="1078144" cy="639713"/>
          </a:xfrm>
        </p:grpSpPr>
        <p:sp>
          <p:nvSpPr>
            <p:cNvPr id="940" name="Line"/>
            <p:cNvSpPr/>
            <p:nvPr/>
          </p:nvSpPr>
          <p:spPr>
            <a:xfrm>
              <a:off x="113186" y="639711"/>
              <a:ext cx="964957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grpSp>
          <p:nvGrpSpPr>
            <p:cNvPr id="943" name="Group"/>
            <p:cNvGrpSpPr/>
            <p:nvPr/>
          </p:nvGrpSpPr>
          <p:grpSpPr>
            <a:xfrm>
              <a:off x="-1" y="-1"/>
              <a:ext cx="330290" cy="625596"/>
              <a:chOff x="0" y="0"/>
              <a:chExt cx="330288" cy="625594"/>
            </a:xfrm>
          </p:grpSpPr>
          <p:sp>
            <p:nvSpPr>
              <p:cNvPr id="941" name="h"/>
              <p:cNvSpPr txBox="1"/>
              <p:nvPr/>
            </p:nvSpPr>
            <p:spPr>
              <a:xfrm>
                <a:off x="0" y="0"/>
                <a:ext cx="252230" cy="4770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25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3333" dirty="0">
                    <a:solidFill>
                      <a:srgbClr val="FF0000"/>
                    </a:solidFill>
                  </a:rPr>
                  <a:t>h</a:t>
                </a:r>
              </a:p>
            </p:txBody>
          </p:sp>
          <p:sp>
            <p:nvSpPr>
              <p:cNvPr id="942" name="t"/>
              <p:cNvSpPr txBox="1"/>
              <p:nvPr/>
            </p:nvSpPr>
            <p:spPr>
              <a:xfrm>
                <a:off x="161013" y="256266"/>
                <a:ext cx="169275" cy="369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 dirty="0">
                    <a:solidFill>
                      <a:srgbClr val="FF0000"/>
                    </a:solidFill>
                  </a:rPr>
                  <a:t>t</a:t>
                </a:r>
              </a:p>
            </p:txBody>
          </p:sp>
        </p:grpSp>
      </p:grpSp>
      <p:grpSp>
        <p:nvGrpSpPr>
          <p:cNvPr id="947" name="Group"/>
          <p:cNvGrpSpPr/>
          <p:nvPr/>
        </p:nvGrpSpPr>
        <p:grpSpPr>
          <a:xfrm>
            <a:off x="868819" y="2592985"/>
            <a:ext cx="690454" cy="834128"/>
            <a:chOff x="0" y="0"/>
            <a:chExt cx="517838" cy="625595"/>
          </a:xfrm>
        </p:grpSpPr>
        <p:sp>
          <p:nvSpPr>
            <p:cNvPr id="945" name="h"/>
            <p:cNvSpPr txBox="1"/>
            <p:nvPr/>
          </p:nvSpPr>
          <p:spPr>
            <a:xfrm>
              <a:off x="0" y="0"/>
              <a:ext cx="252231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h</a:t>
              </a:r>
            </a:p>
          </p:txBody>
        </p:sp>
        <p:sp>
          <p:nvSpPr>
            <p:cNvPr id="946" name="t-1"/>
            <p:cNvSpPr txBox="1"/>
            <p:nvPr/>
          </p:nvSpPr>
          <p:spPr>
            <a:xfrm>
              <a:off x="161013" y="256266"/>
              <a:ext cx="356825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t-1</a:t>
              </a:r>
            </a:p>
          </p:txBody>
        </p:sp>
      </p:grpSp>
      <p:pic>
        <p:nvPicPr>
          <p:cNvPr id="948" name="Image" descr="Imag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6111" y="6095404"/>
            <a:ext cx="3805120" cy="414088"/>
          </a:xfrm>
          <a:prstGeom prst="rect">
            <a:avLst/>
          </a:prstGeom>
          <a:ln w="12700">
            <a:miter lim="400000"/>
          </a:ln>
        </p:spPr>
      </p:pic>
      <p:sp>
        <p:nvSpPr>
          <p:cNvPr id="949" name="W"/>
          <p:cNvSpPr txBox="1"/>
          <p:nvPr/>
        </p:nvSpPr>
        <p:spPr>
          <a:xfrm>
            <a:off x="1398243" y="3384972"/>
            <a:ext cx="478975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/>
              <a:t>W</a:t>
            </a:r>
          </a:p>
        </p:txBody>
      </p:sp>
      <p:grpSp>
        <p:nvGrpSpPr>
          <p:cNvPr id="952" name="Group"/>
          <p:cNvGrpSpPr/>
          <p:nvPr/>
        </p:nvGrpSpPr>
        <p:grpSpPr>
          <a:xfrm>
            <a:off x="8744099" y="1467288"/>
            <a:ext cx="698587" cy="918796"/>
            <a:chOff x="0" y="0"/>
            <a:chExt cx="523938" cy="689096"/>
          </a:xfrm>
        </p:grpSpPr>
        <p:sp>
          <p:nvSpPr>
            <p:cNvPr id="950" name="x ="/>
            <p:cNvSpPr txBox="1"/>
            <p:nvPr/>
          </p:nvSpPr>
          <p:spPr>
            <a:xfrm>
              <a:off x="0" y="0"/>
              <a:ext cx="52393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/>
            <a:p>
              <a:pPr>
                <a:defRPr sz="3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4000" dirty="0"/>
                <a:t>x </a:t>
              </a:r>
              <a:r>
                <a:rPr sz="2533" dirty="0"/>
                <a:t>=</a:t>
              </a:r>
            </a:p>
          </p:txBody>
        </p:sp>
        <p:sp>
          <p:nvSpPr>
            <p:cNvPr id="951" name="t"/>
            <p:cNvSpPr txBox="1"/>
            <p:nvPr/>
          </p:nvSpPr>
          <p:spPr>
            <a:xfrm>
              <a:off x="173713" y="319766"/>
              <a:ext cx="16927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</a:t>
              </a:r>
            </a:p>
          </p:txBody>
        </p:sp>
      </p:grpSp>
      <p:grpSp>
        <p:nvGrpSpPr>
          <p:cNvPr id="955" name="Group"/>
          <p:cNvGrpSpPr/>
          <p:nvPr/>
        </p:nvGrpSpPr>
        <p:grpSpPr>
          <a:xfrm>
            <a:off x="10165219" y="1450354"/>
            <a:ext cx="674542" cy="867996"/>
            <a:chOff x="0" y="0"/>
            <a:chExt cx="505906" cy="650996"/>
          </a:xfrm>
        </p:grpSpPr>
        <p:sp>
          <p:nvSpPr>
            <p:cNvPr id="953" name="h ="/>
            <p:cNvSpPr txBox="1"/>
            <p:nvPr/>
          </p:nvSpPr>
          <p:spPr>
            <a:xfrm>
              <a:off x="0" y="0"/>
              <a:ext cx="505906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/>
            <a:p>
              <a: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3333"/>
                <a:t>h </a:t>
              </a:r>
              <a:r>
                <a:rPr sz="2667"/>
                <a:t>=</a:t>
              </a:r>
            </a:p>
          </p:txBody>
        </p:sp>
        <p:sp>
          <p:nvSpPr>
            <p:cNvPr id="954" name="t-1"/>
            <p:cNvSpPr txBox="1"/>
            <p:nvPr/>
          </p:nvSpPr>
          <p:spPr>
            <a:xfrm>
              <a:off x="148313" y="281666"/>
              <a:ext cx="35682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t-1</a:t>
              </a:r>
            </a:p>
          </p:txBody>
        </p:sp>
      </p:grpSp>
      <p:sp>
        <p:nvSpPr>
          <p:cNvPr id="956" name="U ="/>
          <p:cNvSpPr txBox="1"/>
          <p:nvPr/>
        </p:nvSpPr>
        <p:spPr>
          <a:xfrm>
            <a:off x="3896832" y="1633718"/>
            <a:ext cx="759501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/>
          <a:p>
            <a: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3333" dirty="0"/>
              <a:t>U </a:t>
            </a:r>
            <a:r>
              <a:rPr sz="2533" dirty="0"/>
              <a:t>=</a:t>
            </a:r>
          </a:p>
        </p:txBody>
      </p:sp>
      <p:sp>
        <p:nvSpPr>
          <p:cNvPr id="957" name="W ="/>
          <p:cNvSpPr txBox="1"/>
          <p:nvPr/>
        </p:nvSpPr>
        <p:spPr>
          <a:xfrm>
            <a:off x="6190376" y="1662992"/>
            <a:ext cx="805988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/>
          <a:p>
            <a: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3333"/>
              <a:t>W </a:t>
            </a:r>
            <a:r>
              <a:rPr sz="2533"/>
              <a:t>=</a:t>
            </a:r>
          </a:p>
        </p:txBody>
      </p:sp>
      <p:sp>
        <p:nvSpPr>
          <p:cNvPr id="958" name="Shape"/>
          <p:cNvSpPr/>
          <p:nvPr/>
        </p:nvSpPr>
        <p:spPr>
          <a:xfrm>
            <a:off x="4656181" y="1509335"/>
            <a:ext cx="1334776" cy="747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7" y="21600"/>
                </a:moveTo>
                <a:cubicBezTo>
                  <a:pt x="1293" y="21600"/>
                  <a:pt x="0" y="19988"/>
                  <a:pt x="0" y="18000"/>
                </a:cubicBezTo>
                <a:lnTo>
                  <a:pt x="0" y="3600"/>
                </a:lnTo>
                <a:cubicBezTo>
                  <a:pt x="0" y="1612"/>
                  <a:pt x="1293" y="0"/>
                  <a:pt x="2887" y="0"/>
                </a:cubicBezTo>
                <a:moveTo>
                  <a:pt x="18713" y="0"/>
                </a:moveTo>
                <a:cubicBezTo>
                  <a:pt x="20307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0307" y="21600"/>
                  <a:pt x="18713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959" name="0.5   0.4…"/>
          <p:cNvSpPr txBox="1"/>
          <p:nvPr/>
        </p:nvSpPr>
        <p:spPr>
          <a:xfrm>
            <a:off x="4787197" y="1467707"/>
            <a:ext cx="118073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0.5   0.4  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0.4   0.6   </a:t>
            </a:r>
          </a:p>
        </p:txBody>
      </p:sp>
      <p:sp>
        <p:nvSpPr>
          <p:cNvPr id="960" name="Shape"/>
          <p:cNvSpPr/>
          <p:nvPr/>
        </p:nvSpPr>
        <p:spPr>
          <a:xfrm>
            <a:off x="6949725" y="1484015"/>
            <a:ext cx="1424824" cy="799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7" y="21600"/>
                </a:moveTo>
                <a:cubicBezTo>
                  <a:pt x="1293" y="21600"/>
                  <a:pt x="0" y="19988"/>
                  <a:pt x="0" y="18000"/>
                </a:cubicBezTo>
                <a:lnTo>
                  <a:pt x="0" y="3600"/>
                </a:lnTo>
                <a:cubicBezTo>
                  <a:pt x="0" y="1612"/>
                  <a:pt x="1293" y="0"/>
                  <a:pt x="2887" y="0"/>
                </a:cubicBezTo>
                <a:moveTo>
                  <a:pt x="18713" y="0"/>
                </a:moveTo>
                <a:cubicBezTo>
                  <a:pt x="20307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0307" y="21600"/>
                  <a:pt x="18713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961" name="0.4   0.5…"/>
          <p:cNvSpPr txBox="1"/>
          <p:nvPr/>
        </p:nvSpPr>
        <p:spPr>
          <a:xfrm>
            <a:off x="7095429" y="1454228"/>
            <a:ext cx="139490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0.4   0.5  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0.3   0.5   </a:t>
            </a:r>
          </a:p>
        </p:txBody>
      </p:sp>
      <p:sp>
        <p:nvSpPr>
          <p:cNvPr id="962" name="Shape"/>
          <p:cNvSpPr/>
          <p:nvPr/>
        </p:nvSpPr>
        <p:spPr>
          <a:xfrm>
            <a:off x="9401165" y="1519455"/>
            <a:ext cx="559228" cy="798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21600"/>
                </a:moveTo>
                <a:cubicBezTo>
                  <a:pt x="1612" y="21600"/>
                  <a:pt x="0" y="20891"/>
                  <a:pt x="0" y="20016"/>
                </a:cubicBezTo>
                <a:lnTo>
                  <a:pt x="0" y="1584"/>
                </a:lnTo>
                <a:cubicBezTo>
                  <a:pt x="0" y="709"/>
                  <a:pt x="1612" y="0"/>
                  <a:pt x="3600" y="0"/>
                </a:cubicBezTo>
                <a:moveTo>
                  <a:pt x="18000" y="0"/>
                </a:moveTo>
                <a:cubicBezTo>
                  <a:pt x="19988" y="0"/>
                  <a:pt x="21600" y="709"/>
                  <a:pt x="21600" y="1584"/>
                </a:cubicBezTo>
                <a:lnTo>
                  <a:pt x="21600" y="20016"/>
                </a:lnTo>
                <a:cubicBezTo>
                  <a:pt x="21600" y="20891"/>
                  <a:pt x="19988" y="21600"/>
                  <a:pt x="18000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963" name="0.4…"/>
          <p:cNvSpPr txBox="1"/>
          <p:nvPr/>
        </p:nvSpPr>
        <p:spPr>
          <a:xfrm>
            <a:off x="9435031" y="1505823"/>
            <a:ext cx="64173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0.4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0.2</a:t>
            </a:r>
          </a:p>
        </p:txBody>
      </p:sp>
      <p:sp>
        <p:nvSpPr>
          <p:cNvPr id="964" name="Shape"/>
          <p:cNvSpPr/>
          <p:nvPr/>
        </p:nvSpPr>
        <p:spPr>
          <a:xfrm>
            <a:off x="10772765" y="1485589"/>
            <a:ext cx="559228" cy="798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21600"/>
                </a:moveTo>
                <a:cubicBezTo>
                  <a:pt x="1612" y="21600"/>
                  <a:pt x="0" y="20891"/>
                  <a:pt x="0" y="20016"/>
                </a:cubicBezTo>
                <a:lnTo>
                  <a:pt x="0" y="1584"/>
                </a:lnTo>
                <a:cubicBezTo>
                  <a:pt x="0" y="709"/>
                  <a:pt x="1612" y="0"/>
                  <a:pt x="3600" y="0"/>
                </a:cubicBezTo>
                <a:moveTo>
                  <a:pt x="18000" y="0"/>
                </a:moveTo>
                <a:cubicBezTo>
                  <a:pt x="19988" y="0"/>
                  <a:pt x="21600" y="709"/>
                  <a:pt x="21600" y="1584"/>
                </a:cubicBezTo>
                <a:lnTo>
                  <a:pt x="21600" y="20016"/>
                </a:lnTo>
                <a:cubicBezTo>
                  <a:pt x="21600" y="20891"/>
                  <a:pt x="19988" y="21600"/>
                  <a:pt x="18000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965" name="0.3…"/>
          <p:cNvSpPr txBox="1"/>
          <p:nvPr/>
        </p:nvSpPr>
        <p:spPr>
          <a:xfrm>
            <a:off x="10806631" y="1471957"/>
            <a:ext cx="65091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0.3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0.8</a:t>
            </a:r>
          </a:p>
        </p:txBody>
      </p:sp>
      <p:grpSp>
        <p:nvGrpSpPr>
          <p:cNvPr id="989" name="Group"/>
          <p:cNvGrpSpPr/>
          <p:nvPr/>
        </p:nvGrpSpPr>
        <p:grpSpPr>
          <a:xfrm>
            <a:off x="5271484" y="2614670"/>
            <a:ext cx="6488744" cy="2482475"/>
            <a:chOff x="-1" y="-7417"/>
            <a:chExt cx="4866557" cy="1326348"/>
          </a:xfrm>
        </p:grpSpPr>
        <p:sp>
          <p:nvSpPr>
            <p:cNvPr id="966" name="U"/>
            <p:cNvSpPr txBox="1"/>
            <p:nvPr/>
          </p:nvSpPr>
          <p:spPr>
            <a:xfrm>
              <a:off x="1515229" y="61127"/>
              <a:ext cx="324367" cy="3398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 dirty="0"/>
                <a:t>U</a:t>
              </a:r>
            </a:p>
          </p:txBody>
        </p:sp>
        <p:grpSp>
          <p:nvGrpSpPr>
            <p:cNvPr id="969" name="Group"/>
            <p:cNvGrpSpPr/>
            <p:nvPr/>
          </p:nvGrpSpPr>
          <p:grpSpPr>
            <a:xfrm>
              <a:off x="2348847" y="-7417"/>
              <a:ext cx="354006" cy="464714"/>
              <a:chOff x="99153" y="-7417"/>
              <a:chExt cx="354005" cy="464712"/>
            </a:xfrm>
          </p:grpSpPr>
          <p:sp>
            <p:nvSpPr>
              <p:cNvPr id="967" name="x"/>
              <p:cNvSpPr txBox="1"/>
              <p:nvPr/>
            </p:nvSpPr>
            <p:spPr>
              <a:xfrm>
                <a:off x="99153" y="-7417"/>
                <a:ext cx="273246" cy="394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 dirty="0"/>
                  <a:t>x</a:t>
                </a:r>
              </a:p>
            </p:txBody>
          </p:sp>
          <p:sp>
            <p:nvSpPr>
              <p:cNvPr id="968" name="t"/>
              <p:cNvSpPr txBox="1"/>
              <p:nvPr/>
            </p:nvSpPr>
            <p:spPr>
              <a:xfrm>
                <a:off x="283883" y="194193"/>
                <a:ext cx="169275" cy="2631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 dirty="0"/>
                  <a:t>t</a:t>
                </a:r>
              </a:p>
            </p:txBody>
          </p:sp>
        </p:grpSp>
        <p:grpSp>
          <p:nvGrpSpPr>
            <p:cNvPr id="972" name="Group"/>
            <p:cNvGrpSpPr/>
            <p:nvPr/>
          </p:nvGrpSpPr>
          <p:grpSpPr>
            <a:xfrm>
              <a:off x="4232753" y="4255"/>
              <a:ext cx="495806" cy="425191"/>
              <a:chOff x="484740" y="-39240"/>
              <a:chExt cx="495803" cy="425190"/>
            </a:xfrm>
          </p:grpSpPr>
          <p:sp>
            <p:nvSpPr>
              <p:cNvPr id="970" name="h"/>
              <p:cNvSpPr txBox="1"/>
              <p:nvPr/>
            </p:nvSpPr>
            <p:spPr>
              <a:xfrm>
                <a:off x="484740" y="-39240"/>
                <a:ext cx="252230" cy="3398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25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3333" dirty="0"/>
                  <a:t>h</a:t>
                </a:r>
              </a:p>
            </p:txBody>
          </p:sp>
          <p:sp>
            <p:nvSpPr>
              <p:cNvPr id="971" name="t-1"/>
              <p:cNvSpPr txBox="1"/>
              <p:nvPr/>
            </p:nvSpPr>
            <p:spPr>
              <a:xfrm>
                <a:off x="623718" y="122847"/>
                <a:ext cx="356825" cy="2631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 dirty="0"/>
                  <a:t>t-1</a:t>
                </a:r>
              </a:p>
            </p:txBody>
          </p:sp>
        </p:grpSp>
        <p:sp>
          <p:nvSpPr>
            <p:cNvPr id="973" name="W"/>
            <p:cNvSpPr txBox="1"/>
            <p:nvPr/>
          </p:nvSpPr>
          <p:spPr>
            <a:xfrm>
              <a:off x="3498942" y="54421"/>
              <a:ext cx="359231" cy="3398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 dirty="0"/>
                <a:t>W</a:t>
              </a:r>
            </a:p>
          </p:txBody>
        </p:sp>
        <p:sp>
          <p:nvSpPr>
            <p:cNvPr id="974" name="Shape"/>
            <p:cNvSpPr/>
            <p:nvPr/>
          </p:nvSpPr>
          <p:spPr>
            <a:xfrm>
              <a:off x="1258680" y="650846"/>
              <a:ext cx="1001081" cy="560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7" y="21600"/>
                  </a:moveTo>
                  <a:cubicBezTo>
                    <a:pt x="1293" y="21600"/>
                    <a:pt x="0" y="19988"/>
                    <a:pt x="0" y="18000"/>
                  </a:cubicBezTo>
                  <a:lnTo>
                    <a:pt x="0" y="3600"/>
                  </a:lnTo>
                  <a:cubicBezTo>
                    <a:pt x="0" y="1612"/>
                    <a:pt x="1293" y="0"/>
                    <a:pt x="2887" y="0"/>
                  </a:cubicBezTo>
                  <a:moveTo>
                    <a:pt x="18713" y="0"/>
                  </a:moveTo>
                  <a:cubicBezTo>
                    <a:pt x="20307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307" y="21600"/>
                    <a:pt x="18713" y="21600"/>
                  </a:cubicBezTo>
                </a:path>
              </a:pathLst>
            </a:custGeom>
            <a:noFill/>
            <a:ln w="9525" cap="flat">
              <a:solidFill>
                <a:srgbClr val="050403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975" name="0.5   0.4…"/>
            <p:cNvSpPr txBox="1"/>
            <p:nvPr/>
          </p:nvSpPr>
          <p:spPr>
            <a:xfrm>
              <a:off x="1378975" y="663693"/>
              <a:ext cx="885549" cy="460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59" tIns="60959" rIns="60959" bIns="60959" numCol="1" anchor="t">
              <a:spAutoFit/>
            </a:bodyPr>
            <a:lstStyle/>
            <a:p>
              <a:pPr>
                <a:defRPr b="1">
                  <a:solidFill>
                    <a:srgbClr val="000000"/>
                  </a:solidFill>
                </a:defRPr>
              </a:pPr>
              <a:r>
                <a:rPr sz="2400" dirty="0"/>
                <a:t>0.5   0.4  </a:t>
              </a:r>
            </a:p>
            <a:p>
              <a:pPr>
                <a:defRPr b="1">
                  <a:solidFill>
                    <a:srgbClr val="000000"/>
                  </a:solidFill>
                </a:defRPr>
              </a:pPr>
              <a:r>
                <a:rPr sz="2400" dirty="0"/>
                <a:t>0.4   0.6   </a:t>
              </a:r>
            </a:p>
          </p:txBody>
        </p:sp>
        <p:sp>
          <p:nvSpPr>
            <p:cNvPr id="976" name="Shape"/>
            <p:cNvSpPr/>
            <p:nvPr/>
          </p:nvSpPr>
          <p:spPr>
            <a:xfrm>
              <a:off x="2335259" y="604455"/>
              <a:ext cx="419420" cy="599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cubicBezTo>
                    <a:pt x="1612" y="21600"/>
                    <a:pt x="0" y="20891"/>
                    <a:pt x="0" y="20016"/>
                  </a:cubicBezTo>
                  <a:lnTo>
                    <a:pt x="0" y="1584"/>
                  </a:lnTo>
                  <a:cubicBezTo>
                    <a:pt x="0" y="709"/>
                    <a:pt x="1612" y="0"/>
                    <a:pt x="3600" y="0"/>
                  </a:cubicBezTo>
                  <a:moveTo>
                    <a:pt x="18000" y="0"/>
                  </a:moveTo>
                  <a:cubicBezTo>
                    <a:pt x="19988" y="0"/>
                    <a:pt x="21600" y="709"/>
                    <a:pt x="21600" y="1584"/>
                  </a:cubicBezTo>
                  <a:lnTo>
                    <a:pt x="21600" y="20016"/>
                  </a:lnTo>
                  <a:cubicBezTo>
                    <a:pt x="21600" y="20891"/>
                    <a:pt x="19988" y="21600"/>
                    <a:pt x="18000" y="21600"/>
                  </a:cubicBezTo>
                </a:path>
              </a:pathLst>
            </a:custGeom>
            <a:noFill/>
            <a:ln w="9525" cap="flat">
              <a:solidFill>
                <a:srgbClr val="050403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977" name="0.4…"/>
            <p:cNvSpPr txBox="1"/>
            <p:nvPr/>
          </p:nvSpPr>
          <p:spPr>
            <a:xfrm>
              <a:off x="2360659" y="649315"/>
              <a:ext cx="483134" cy="460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59" tIns="60959" rIns="60959" bIns="60959" numCol="1" anchor="t">
              <a:spAutoFit/>
            </a:bodyPr>
            <a:lstStyle/>
            <a:p>
              <a:pPr>
                <a:defRPr b="1">
                  <a:solidFill>
                    <a:srgbClr val="000000"/>
                  </a:solidFill>
                </a:defRPr>
              </a:pPr>
              <a:r>
                <a:rPr sz="2400" dirty="0"/>
                <a:t>0.4</a:t>
              </a:r>
            </a:p>
            <a:p>
              <a:pPr>
                <a:defRPr b="1">
                  <a:solidFill>
                    <a:srgbClr val="000000"/>
                  </a:solidFill>
                </a:defRPr>
              </a:pPr>
              <a:r>
                <a:rPr sz="2400" dirty="0"/>
                <a:t>0.2</a:t>
              </a:r>
            </a:p>
          </p:txBody>
        </p:sp>
        <p:sp>
          <p:nvSpPr>
            <p:cNvPr id="978" name="+"/>
            <p:cNvSpPr txBox="1"/>
            <p:nvPr/>
          </p:nvSpPr>
          <p:spPr>
            <a:xfrm>
              <a:off x="2829370" y="661626"/>
              <a:ext cx="232995" cy="306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200">
                  <a:solidFill>
                    <a:srgbClr val="000000"/>
                  </a:solidFill>
                </a:defRPr>
              </a:lvl1pPr>
            </a:lstStyle>
            <a:p>
              <a:r>
                <a:rPr sz="2933"/>
                <a:t>+</a:t>
              </a:r>
            </a:p>
          </p:txBody>
        </p:sp>
        <p:sp>
          <p:nvSpPr>
            <p:cNvPr id="979" name="Shape"/>
            <p:cNvSpPr/>
            <p:nvPr/>
          </p:nvSpPr>
          <p:spPr>
            <a:xfrm>
              <a:off x="3112879" y="559102"/>
              <a:ext cx="1068618" cy="736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7" y="21600"/>
                  </a:moveTo>
                  <a:cubicBezTo>
                    <a:pt x="1293" y="21600"/>
                    <a:pt x="0" y="19988"/>
                    <a:pt x="0" y="18000"/>
                  </a:cubicBezTo>
                  <a:lnTo>
                    <a:pt x="0" y="3600"/>
                  </a:lnTo>
                  <a:cubicBezTo>
                    <a:pt x="0" y="1612"/>
                    <a:pt x="1293" y="0"/>
                    <a:pt x="2887" y="0"/>
                  </a:cubicBezTo>
                  <a:moveTo>
                    <a:pt x="18713" y="0"/>
                  </a:moveTo>
                  <a:cubicBezTo>
                    <a:pt x="20307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307" y="21600"/>
                    <a:pt x="18713" y="21600"/>
                  </a:cubicBezTo>
                </a:path>
              </a:pathLst>
            </a:custGeom>
            <a:noFill/>
            <a:ln w="9525" cap="flat">
              <a:solidFill>
                <a:srgbClr val="050403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980" name="0.4   0.5…"/>
            <p:cNvSpPr txBox="1"/>
            <p:nvPr/>
          </p:nvSpPr>
          <p:spPr>
            <a:xfrm>
              <a:off x="3179774" y="707072"/>
              <a:ext cx="1030110" cy="460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59" tIns="60959" rIns="60959" bIns="60959" numCol="1" anchor="t">
              <a:spAutoFit/>
            </a:bodyPr>
            <a:lstStyle/>
            <a:p>
              <a:pPr>
                <a:defRPr b="1">
                  <a:solidFill>
                    <a:srgbClr val="000000"/>
                  </a:solidFill>
                </a:defRPr>
              </a:pPr>
              <a:r>
                <a:rPr sz="2400" dirty="0"/>
                <a:t>0.4   0.5  </a:t>
              </a:r>
            </a:p>
            <a:p>
              <a:pPr>
                <a:defRPr b="1">
                  <a:solidFill>
                    <a:srgbClr val="000000"/>
                  </a:solidFill>
                </a:defRPr>
              </a:pPr>
              <a:r>
                <a:rPr sz="2400" dirty="0"/>
                <a:t>0.3   0.5   </a:t>
              </a:r>
            </a:p>
          </p:txBody>
        </p:sp>
        <p:sp>
          <p:nvSpPr>
            <p:cNvPr id="981" name="Shape"/>
            <p:cNvSpPr/>
            <p:nvPr/>
          </p:nvSpPr>
          <p:spPr>
            <a:xfrm>
              <a:off x="4252959" y="553655"/>
              <a:ext cx="419420" cy="599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cubicBezTo>
                    <a:pt x="1612" y="21600"/>
                    <a:pt x="0" y="20891"/>
                    <a:pt x="0" y="20016"/>
                  </a:cubicBezTo>
                  <a:lnTo>
                    <a:pt x="0" y="1584"/>
                  </a:lnTo>
                  <a:cubicBezTo>
                    <a:pt x="0" y="709"/>
                    <a:pt x="1612" y="0"/>
                    <a:pt x="3600" y="0"/>
                  </a:cubicBezTo>
                  <a:moveTo>
                    <a:pt x="18000" y="0"/>
                  </a:moveTo>
                  <a:cubicBezTo>
                    <a:pt x="19988" y="0"/>
                    <a:pt x="21600" y="709"/>
                    <a:pt x="21600" y="1584"/>
                  </a:cubicBezTo>
                  <a:lnTo>
                    <a:pt x="21600" y="20016"/>
                  </a:lnTo>
                  <a:cubicBezTo>
                    <a:pt x="21600" y="20891"/>
                    <a:pt x="19988" y="21600"/>
                    <a:pt x="18000" y="21600"/>
                  </a:cubicBezTo>
                </a:path>
              </a:pathLst>
            </a:custGeom>
            <a:noFill/>
            <a:ln w="9525" cap="flat">
              <a:solidFill>
                <a:srgbClr val="050403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982" name="0.3…"/>
            <p:cNvSpPr txBox="1"/>
            <p:nvPr/>
          </p:nvSpPr>
          <p:spPr>
            <a:xfrm>
              <a:off x="4256325" y="661300"/>
              <a:ext cx="493385" cy="460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59" tIns="60959" rIns="60959" bIns="60959" numCol="1" anchor="t">
              <a:spAutoFit/>
            </a:bodyPr>
            <a:lstStyle/>
            <a:p>
              <a:pPr>
                <a:defRPr b="1">
                  <a:solidFill>
                    <a:srgbClr val="000000"/>
                  </a:solidFill>
                </a:defRPr>
              </a:pPr>
              <a:r>
                <a:rPr sz="2400" dirty="0"/>
                <a:t>0.3</a:t>
              </a:r>
            </a:p>
            <a:p>
              <a:pPr>
                <a:defRPr b="1">
                  <a:solidFill>
                    <a:srgbClr val="000000"/>
                  </a:solidFill>
                </a:defRPr>
              </a:pPr>
              <a:r>
                <a:rPr sz="2400" dirty="0"/>
                <a:t>0.8</a:t>
              </a:r>
            </a:p>
          </p:txBody>
        </p:sp>
        <p:sp>
          <p:nvSpPr>
            <p:cNvPr id="983" name="Shape"/>
            <p:cNvSpPr/>
            <p:nvPr/>
          </p:nvSpPr>
          <p:spPr>
            <a:xfrm>
              <a:off x="1207880" y="430750"/>
              <a:ext cx="3658676" cy="888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7" y="21600"/>
                  </a:moveTo>
                  <a:cubicBezTo>
                    <a:pt x="1293" y="21600"/>
                    <a:pt x="0" y="19988"/>
                    <a:pt x="0" y="18000"/>
                  </a:cubicBezTo>
                  <a:lnTo>
                    <a:pt x="0" y="3600"/>
                  </a:lnTo>
                  <a:cubicBezTo>
                    <a:pt x="0" y="1612"/>
                    <a:pt x="1293" y="0"/>
                    <a:pt x="2887" y="0"/>
                  </a:cubicBezTo>
                  <a:moveTo>
                    <a:pt x="18713" y="0"/>
                  </a:moveTo>
                  <a:cubicBezTo>
                    <a:pt x="20307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307" y="21600"/>
                    <a:pt x="18713" y="21600"/>
                  </a:cubicBezTo>
                </a:path>
              </a:pathLst>
            </a:custGeom>
            <a:noFill/>
            <a:ln w="9525" cap="flat">
              <a:solidFill>
                <a:srgbClr val="050403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984" name="tanh"/>
            <p:cNvSpPr txBox="1"/>
            <p:nvPr/>
          </p:nvSpPr>
          <p:spPr>
            <a:xfrm>
              <a:off x="597215" y="730428"/>
              <a:ext cx="591603" cy="295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100">
                  <a:solidFill>
                    <a:srgbClr val="000000"/>
                  </a:solidFill>
                </a:defRPr>
              </a:lvl1pPr>
            </a:lstStyle>
            <a:p>
              <a:r>
                <a:rPr sz="2800"/>
                <a:t>tanh</a:t>
              </a:r>
            </a:p>
          </p:txBody>
        </p:sp>
        <p:grpSp>
          <p:nvGrpSpPr>
            <p:cNvPr id="987" name="Group"/>
            <p:cNvGrpSpPr/>
            <p:nvPr/>
          </p:nvGrpSpPr>
          <p:grpSpPr>
            <a:xfrm>
              <a:off x="-1" y="679628"/>
              <a:ext cx="308256" cy="417343"/>
              <a:chOff x="0" y="0"/>
              <a:chExt cx="308254" cy="417341"/>
            </a:xfrm>
          </p:grpSpPr>
          <p:sp>
            <p:nvSpPr>
              <p:cNvPr id="985" name="h"/>
              <p:cNvSpPr txBox="1"/>
              <p:nvPr/>
            </p:nvSpPr>
            <p:spPr>
              <a:xfrm>
                <a:off x="0" y="0"/>
                <a:ext cx="252230" cy="3398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25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3333"/>
                  <a:t>h</a:t>
                </a:r>
              </a:p>
            </p:txBody>
          </p:sp>
          <p:sp>
            <p:nvSpPr>
              <p:cNvPr id="986" name="t"/>
              <p:cNvSpPr txBox="1"/>
              <p:nvPr/>
            </p:nvSpPr>
            <p:spPr>
              <a:xfrm>
                <a:off x="138979" y="154239"/>
                <a:ext cx="169275" cy="2631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 dirty="0"/>
                  <a:t>t</a:t>
                </a:r>
              </a:p>
            </p:txBody>
          </p:sp>
        </p:grpSp>
        <p:sp>
          <p:nvSpPr>
            <p:cNvPr id="988" name="="/>
            <p:cNvSpPr txBox="1"/>
            <p:nvPr/>
          </p:nvSpPr>
          <p:spPr>
            <a:xfrm>
              <a:off x="314770" y="712426"/>
              <a:ext cx="232995" cy="306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200">
                  <a:solidFill>
                    <a:srgbClr val="000000"/>
                  </a:solidFill>
                </a:defRPr>
              </a:lvl1pPr>
            </a:lstStyle>
            <a:p>
              <a:r>
                <a:rPr sz="2933"/>
                <a:t>=</a:t>
              </a:r>
            </a:p>
          </p:txBody>
        </p:sp>
      </p:grpSp>
      <p:grpSp>
        <p:nvGrpSpPr>
          <p:cNvPr id="1008" name="Group"/>
          <p:cNvGrpSpPr/>
          <p:nvPr/>
        </p:nvGrpSpPr>
        <p:grpSpPr>
          <a:xfrm>
            <a:off x="5305352" y="5110847"/>
            <a:ext cx="6299081" cy="1278941"/>
            <a:chOff x="-1" y="0"/>
            <a:chExt cx="4724310" cy="524591"/>
          </a:xfrm>
        </p:grpSpPr>
        <p:sp>
          <p:nvSpPr>
            <p:cNvPr id="990" name="+"/>
            <p:cNvSpPr txBox="1"/>
            <p:nvPr/>
          </p:nvSpPr>
          <p:spPr>
            <a:xfrm>
              <a:off x="1683004" y="125849"/>
              <a:ext cx="232995" cy="2356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200">
                  <a:solidFill>
                    <a:srgbClr val="000000"/>
                  </a:solidFill>
                </a:defRPr>
              </a:lvl1pPr>
            </a:lstStyle>
            <a:p>
              <a:r>
                <a:rPr sz="2933"/>
                <a:t>+</a:t>
              </a:r>
            </a:p>
          </p:txBody>
        </p:sp>
        <p:sp>
          <p:nvSpPr>
            <p:cNvPr id="991" name="="/>
            <p:cNvSpPr txBox="1"/>
            <p:nvPr/>
          </p:nvSpPr>
          <p:spPr>
            <a:xfrm>
              <a:off x="2588070" y="180076"/>
              <a:ext cx="232995" cy="2356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200">
                  <a:solidFill>
                    <a:srgbClr val="000000"/>
                  </a:solidFill>
                </a:defRPr>
              </a:lvl1pPr>
            </a:lstStyle>
            <a:p>
              <a:r>
                <a:rPr sz="2933"/>
                <a:t>=</a:t>
              </a:r>
            </a:p>
          </p:txBody>
        </p:sp>
        <p:sp>
          <p:nvSpPr>
            <p:cNvPr id="992" name="Shape"/>
            <p:cNvSpPr/>
            <p:nvPr/>
          </p:nvSpPr>
          <p:spPr>
            <a:xfrm>
              <a:off x="1290493" y="121606"/>
              <a:ext cx="419420" cy="366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cubicBezTo>
                    <a:pt x="1612" y="21600"/>
                    <a:pt x="0" y="20891"/>
                    <a:pt x="0" y="20016"/>
                  </a:cubicBezTo>
                  <a:lnTo>
                    <a:pt x="0" y="1584"/>
                  </a:lnTo>
                  <a:cubicBezTo>
                    <a:pt x="0" y="709"/>
                    <a:pt x="1612" y="0"/>
                    <a:pt x="3600" y="0"/>
                  </a:cubicBezTo>
                  <a:moveTo>
                    <a:pt x="18000" y="0"/>
                  </a:moveTo>
                  <a:cubicBezTo>
                    <a:pt x="19988" y="0"/>
                    <a:pt x="21600" y="709"/>
                    <a:pt x="21600" y="1584"/>
                  </a:cubicBezTo>
                  <a:lnTo>
                    <a:pt x="21600" y="20016"/>
                  </a:lnTo>
                  <a:cubicBezTo>
                    <a:pt x="21600" y="20891"/>
                    <a:pt x="19988" y="21600"/>
                    <a:pt x="18000" y="21600"/>
                  </a:cubicBezTo>
                </a:path>
              </a:pathLst>
            </a:custGeom>
            <a:noFill/>
            <a:ln w="9525" cap="flat">
              <a:solidFill>
                <a:srgbClr val="050403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993" name=".28…"/>
            <p:cNvSpPr txBox="1"/>
            <p:nvPr/>
          </p:nvSpPr>
          <p:spPr>
            <a:xfrm>
              <a:off x="1326909" y="88138"/>
              <a:ext cx="555049" cy="35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59" tIns="60959" rIns="60959" bIns="60959" numCol="1" anchor="t">
              <a:spAutoFit/>
            </a:bodyPr>
            <a:lstStyle/>
            <a:p>
              <a:pPr>
                <a:defRPr b="1">
                  <a:solidFill>
                    <a:srgbClr val="000000"/>
                  </a:solidFill>
                </a:defRPr>
              </a:pPr>
              <a:r>
                <a:rPr sz="2400" dirty="0"/>
                <a:t>.28</a:t>
              </a:r>
            </a:p>
            <a:p>
              <a:pPr>
                <a:defRPr b="1">
                  <a:solidFill>
                    <a:srgbClr val="000000"/>
                  </a:solidFill>
                </a:defRPr>
              </a:pPr>
              <a:r>
                <a:rPr sz="2400" dirty="0"/>
                <a:t>.28</a:t>
              </a:r>
            </a:p>
          </p:txBody>
        </p:sp>
        <p:sp>
          <p:nvSpPr>
            <p:cNvPr id="994" name="Shape"/>
            <p:cNvSpPr/>
            <p:nvPr/>
          </p:nvSpPr>
          <p:spPr>
            <a:xfrm>
              <a:off x="1892442" y="121606"/>
              <a:ext cx="419420" cy="330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cubicBezTo>
                    <a:pt x="1612" y="21600"/>
                    <a:pt x="0" y="20891"/>
                    <a:pt x="0" y="20016"/>
                  </a:cubicBezTo>
                  <a:lnTo>
                    <a:pt x="0" y="1584"/>
                  </a:lnTo>
                  <a:cubicBezTo>
                    <a:pt x="0" y="709"/>
                    <a:pt x="1612" y="0"/>
                    <a:pt x="3600" y="0"/>
                  </a:cubicBezTo>
                  <a:moveTo>
                    <a:pt x="18000" y="0"/>
                  </a:moveTo>
                  <a:cubicBezTo>
                    <a:pt x="19988" y="0"/>
                    <a:pt x="21600" y="709"/>
                    <a:pt x="21600" y="1584"/>
                  </a:cubicBezTo>
                  <a:lnTo>
                    <a:pt x="21600" y="20016"/>
                  </a:lnTo>
                  <a:cubicBezTo>
                    <a:pt x="21600" y="20891"/>
                    <a:pt x="19988" y="21600"/>
                    <a:pt x="18000" y="21600"/>
                  </a:cubicBezTo>
                </a:path>
              </a:pathLst>
            </a:custGeom>
            <a:noFill/>
            <a:ln w="9525" cap="flat">
              <a:solidFill>
                <a:srgbClr val="050403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995" name=".52…"/>
            <p:cNvSpPr txBox="1"/>
            <p:nvPr/>
          </p:nvSpPr>
          <p:spPr>
            <a:xfrm>
              <a:off x="1950893" y="88138"/>
              <a:ext cx="636146" cy="35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59" tIns="60959" rIns="60959" bIns="60959" numCol="1" anchor="t">
              <a:spAutoFit/>
            </a:bodyPr>
            <a:lstStyle/>
            <a:p>
              <a:pPr>
                <a:defRPr b="1">
                  <a:solidFill>
                    <a:srgbClr val="000000"/>
                  </a:solidFill>
                </a:defRPr>
              </a:pPr>
              <a:r>
                <a:rPr sz="2400" dirty="0"/>
                <a:t>.52</a:t>
              </a:r>
            </a:p>
            <a:p>
              <a:pPr>
                <a:defRPr b="1">
                  <a:solidFill>
                    <a:srgbClr val="000000"/>
                  </a:solidFill>
                </a:defRPr>
              </a:pPr>
              <a:r>
                <a:rPr sz="2400" dirty="0"/>
                <a:t>.29</a:t>
              </a:r>
            </a:p>
          </p:txBody>
        </p:sp>
        <p:sp>
          <p:nvSpPr>
            <p:cNvPr id="996" name="Shape"/>
            <p:cNvSpPr/>
            <p:nvPr/>
          </p:nvSpPr>
          <p:spPr>
            <a:xfrm>
              <a:off x="3443525" y="126332"/>
              <a:ext cx="419420" cy="344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cubicBezTo>
                    <a:pt x="1612" y="21600"/>
                    <a:pt x="0" y="20891"/>
                    <a:pt x="0" y="20016"/>
                  </a:cubicBezTo>
                  <a:lnTo>
                    <a:pt x="0" y="1584"/>
                  </a:lnTo>
                  <a:cubicBezTo>
                    <a:pt x="0" y="709"/>
                    <a:pt x="1612" y="0"/>
                    <a:pt x="3600" y="0"/>
                  </a:cubicBezTo>
                  <a:moveTo>
                    <a:pt x="18000" y="0"/>
                  </a:moveTo>
                  <a:cubicBezTo>
                    <a:pt x="19988" y="0"/>
                    <a:pt x="21600" y="709"/>
                    <a:pt x="21600" y="1584"/>
                  </a:cubicBezTo>
                  <a:lnTo>
                    <a:pt x="21600" y="20016"/>
                  </a:lnTo>
                  <a:cubicBezTo>
                    <a:pt x="21600" y="20891"/>
                    <a:pt x="19988" y="21600"/>
                    <a:pt x="18000" y="21600"/>
                  </a:cubicBezTo>
                </a:path>
              </a:pathLst>
            </a:custGeom>
            <a:noFill/>
            <a:ln w="9525" cap="flat">
              <a:solidFill>
                <a:srgbClr val="050403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997" name=".88…"/>
            <p:cNvSpPr txBox="1"/>
            <p:nvPr/>
          </p:nvSpPr>
          <p:spPr>
            <a:xfrm>
              <a:off x="3490959" y="116965"/>
              <a:ext cx="528272" cy="35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59" tIns="60959" rIns="60959" bIns="60959" numCol="1" anchor="t">
              <a:spAutoFit/>
            </a:bodyPr>
            <a:lstStyle/>
            <a:p>
              <a:pPr>
                <a:defRPr b="1">
                  <a:solidFill>
                    <a:srgbClr val="000000"/>
                  </a:solidFill>
                </a:defRPr>
              </a:pPr>
              <a:r>
                <a:rPr sz="2400" dirty="0"/>
                <a:t>.88</a:t>
              </a:r>
            </a:p>
            <a:p>
              <a:pPr>
                <a:defRPr b="1">
                  <a:solidFill>
                    <a:srgbClr val="000000"/>
                  </a:solidFill>
                </a:defRPr>
              </a:pPr>
              <a:r>
                <a:rPr sz="2400" dirty="0"/>
                <a:t>.77</a:t>
              </a:r>
            </a:p>
          </p:txBody>
        </p:sp>
        <p:sp>
          <p:nvSpPr>
            <p:cNvPr id="998" name="tanh"/>
            <p:cNvSpPr txBox="1"/>
            <p:nvPr/>
          </p:nvSpPr>
          <p:spPr>
            <a:xfrm>
              <a:off x="571815" y="185378"/>
              <a:ext cx="591603" cy="2272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100">
                  <a:solidFill>
                    <a:srgbClr val="000000"/>
                  </a:solidFill>
                </a:defRPr>
              </a:lvl1pPr>
            </a:lstStyle>
            <a:p>
              <a:r>
                <a:rPr sz="2800"/>
                <a:t>tanh</a:t>
              </a:r>
            </a:p>
          </p:txBody>
        </p:sp>
        <p:sp>
          <p:nvSpPr>
            <p:cNvPr id="999" name="Shape"/>
            <p:cNvSpPr/>
            <p:nvPr/>
          </p:nvSpPr>
          <p:spPr>
            <a:xfrm>
              <a:off x="1182480" y="0"/>
              <a:ext cx="1224287" cy="524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7" y="21600"/>
                  </a:moveTo>
                  <a:cubicBezTo>
                    <a:pt x="1293" y="21600"/>
                    <a:pt x="0" y="19988"/>
                    <a:pt x="0" y="18000"/>
                  </a:cubicBezTo>
                  <a:lnTo>
                    <a:pt x="0" y="3600"/>
                  </a:lnTo>
                  <a:cubicBezTo>
                    <a:pt x="0" y="1612"/>
                    <a:pt x="1293" y="0"/>
                    <a:pt x="2887" y="0"/>
                  </a:cubicBezTo>
                  <a:moveTo>
                    <a:pt x="18713" y="0"/>
                  </a:moveTo>
                  <a:cubicBezTo>
                    <a:pt x="20307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307" y="21600"/>
                    <a:pt x="18713" y="21600"/>
                  </a:cubicBezTo>
                </a:path>
              </a:pathLst>
            </a:custGeom>
            <a:noFill/>
            <a:ln w="9525" cap="flat">
              <a:solidFill>
                <a:srgbClr val="050403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1000" name="tanh"/>
            <p:cNvSpPr txBox="1"/>
            <p:nvPr/>
          </p:nvSpPr>
          <p:spPr>
            <a:xfrm>
              <a:off x="2857815" y="185378"/>
              <a:ext cx="591603" cy="2272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100">
                  <a:solidFill>
                    <a:srgbClr val="000000"/>
                  </a:solidFill>
                </a:defRPr>
              </a:lvl1pPr>
            </a:lstStyle>
            <a:p>
              <a:r>
                <a:rPr sz="2800"/>
                <a:t>tanh</a:t>
              </a:r>
            </a:p>
          </p:txBody>
        </p:sp>
        <p:sp>
          <p:nvSpPr>
            <p:cNvPr id="1001" name="="/>
            <p:cNvSpPr txBox="1"/>
            <p:nvPr/>
          </p:nvSpPr>
          <p:spPr>
            <a:xfrm>
              <a:off x="3972370" y="180076"/>
              <a:ext cx="232995" cy="2356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200">
                  <a:solidFill>
                    <a:srgbClr val="000000"/>
                  </a:solidFill>
                </a:defRPr>
              </a:lvl1pPr>
            </a:lstStyle>
            <a:p>
              <a:r>
                <a:rPr sz="2933"/>
                <a:t>=</a:t>
              </a:r>
            </a:p>
          </p:txBody>
        </p:sp>
        <p:sp>
          <p:nvSpPr>
            <p:cNvPr id="1002" name="Shape"/>
            <p:cNvSpPr/>
            <p:nvPr/>
          </p:nvSpPr>
          <p:spPr>
            <a:xfrm>
              <a:off x="4227559" y="125682"/>
              <a:ext cx="419420" cy="362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cubicBezTo>
                    <a:pt x="1612" y="21600"/>
                    <a:pt x="0" y="20891"/>
                    <a:pt x="0" y="20016"/>
                  </a:cubicBezTo>
                  <a:lnTo>
                    <a:pt x="0" y="1584"/>
                  </a:lnTo>
                  <a:cubicBezTo>
                    <a:pt x="0" y="709"/>
                    <a:pt x="1612" y="0"/>
                    <a:pt x="3600" y="0"/>
                  </a:cubicBezTo>
                  <a:moveTo>
                    <a:pt x="18000" y="0"/>
                  </a:moveTo>
                  <a:cubicBezTo>
                    <a:pt x="19988" y="0"/>
                    <a:pt x="21600" y="709"/>
                    <a:pt x="21600" y="1584"/>
                  </a:cubicBezTo>
                  <a:lnTo>
                    <a:pt x="21600" y="20016"/>
                  </a:lnTo>
                  <a:cubicBezTo>
                    <a:pt x="21600" y="20891"/>
                    <a:pt x="19988" y="21600"/>
                    <a:pt x="18000" y="21600"/>
                  </a:cubicBezTo>
                </a:path>
              </a:pathLst>
            </a:custGeom>
            <a:noFill/>
            <a:ln w="9525" cap="flat">
              <a:solidFill>
                <a:srgbClr val="050403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1003" name=".66…"/>
            <p:cNvSpPr txBox="1"/>
            <p:nvPr/>
          </p:nvSpPr>
          <p:spPr>
            <a:xfrm>
              <a:off x="4252958" y="104265"/>
              <a:ext cx="471351" cy="35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0959" tIns="60959" rIns="60959" bIns="60959" numCol="1" anchor="t">
              <a:spAutoFit/>
            </a:bodyPr>
            <a:lstStyle/>
            <a:p>
              <a:pPr>
                <a:defRPr b="1">
                  <a:solidFill>
                    <a:srgbClr val="000000"/>
                  </a:solidFill>
                </a:defRPr>
              </a:pPr>
              <a:r>
                <a:rPr sz="2400" dirty="0"/>
                <a:t>.66</a:t>
              </a:r>
            </a:p>
            <a:p>
              <a:pPr>
                <a:defRPr b="1">
                  <a:solidFill>
                    <a:srgbClr val="000000"/>
                  </a:solidFill>
                </a:defRPr>
              </a:pPr>
              <a:r>
                <a:rPr sz="2400" dirty="0"/>
                <a:t>.64</a:t>
              </a:r>
            </a:p>
          </p:txBody>
        </p:sp>
        <p:grpSp>
          <p:nvGrpSpPr>
            <p:cNvPr id="1006" name="Group"/>
            <p:cNvGrpSpPr/>
            <p:nvPr/>
          </p:nvGrpSpPr>
          <p:grpSpPr>
            <a:xfrm>
              <a:off x="-1" y="134578"/>
              <a:ext cx="306548" cy="319676"/>
              <a:chOff x="0" y="0"/>
              <a:chExt cx="306546" cy="319675"/>
            </a:xfrm>
          </p:grpSpPr>
          <p:sp>
            <p:nvSpPr>
              <p:cNvPr id="1004" name="h"/>
              <p:cNvSpPr txBox="1"/>
              <p:nvPr/>
            </p:nvSpPr>
            <p:spPr>
              <a:xfrm>
                <a:off x="0" y="0"/>
                <a:ext cx="306546" cy="2608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60959" tIns="60959" rIns="60959" bIns="60959" numCol="1" anchor="t">
                <a:spAutoFit/>
              </a:bodyPr>
              <a:lstStyle>
                <a:lvl1pPr>
                  <a:defRPr sz="25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3333" dirty="0"/>
                  <a:t>h</a:t>
                </a:r>
              </a:p>
            </p:txBody>
          </p:sp>
          <p:sp>
            <p:nvSpPr>
              <p:cNvPr id="1005" name="t"/>
              <p:cNvSpPr txBox="1"/>
              <p:nvPr/>
            </p:nvSpPr>
            <p:spPr>
              <a:xfrm>
                <a:off x="127962" y="117688"/>
                <a:ext cx="169275" cy="201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 dirty="0"/>
                  <a:t>t</a:t>
                </a:r>
              </a:p>
            </p:txBody>
          </p:sp>
        </p:grpSp>
        <p:sp>
          <p:nvSpPr>
            <p:cNvPr id="1007" name="="/>
            <p:cNvSpPr txBox="1"/>
            <p:nvPr/>
          </p:nvSpPr>
          <p:spPr>
            <a:xfrm>
              <a:off x="314770" y="167376"/>
              <a:ext cx="232995" cy="2356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200">
                  <a:solidFill>
                    <a:srgbClr val="000000"/>
                  </a:solidFill>
                </a:defRPr>
              </a:lvl1pPr>
            </a:lstStyle>
            <a:p>
              <a:r>
                <a:rPr sz="2933"/>
                <a:t>=</a:t>
              </a:r>
            </a:p>
          </p:txBody>
        </p:sp>
      </p:grpSp>
      <p:sp>
        <p:nvSpPr>
          <p:cNvPr id="87" name="RNN basic architecture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11637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RNN basic architecture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" grpId="0" animBg="1" advAuto="0"/>
      <p:bldP spid="935" grpId="0" animBg="1" advAuto="0"/>
      <p:bldP spid="944" grpId="0" animBg="1" advAuto="0"/>
      <p:bldP spid="989" grpId="0" animBg="1" advAuto="0"/>
      <p:bldP spid="1008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Deep Learning in NLP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Similarity?</a:t>
            </a:r>
          </a:p>
          <a:p>
            <a:pPr lvl="1"/>
            <a:r>
              <a:rPr lang="en-US" dirty="0" err="1"/>
              <a:t>France:Paris</a:t>
            </a:r>
            <a:r>
              <a:rPr lang="en-US" dirty="0"/>
              <a:t>::</a:t>
            </a:r>
            <a:r>
              <a:rPr lang="en-US" dirty="0" err="1"/>
              <a:t>Russia:Moscow</a:t>
            </a:r>
            <a:endParaRPr lang="en-US" dirty="0"/>
          </a:p>
          <a:p>
            <a:pPr lvl="1"/>
            <a:r>
              <a:rPr lang="en-US" dirty="0"/>
              <a:t>E(King)-E(Man)+E(Woman) =E(Queen)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2665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RNN basic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RNN basic architecture</a:t>
            </a:r>
          </a:p>
        </p:txBody>
      </p:sp>
      <p:sp>
        <p:nvSpPr>
          <p:cNvPr id="1012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50</a:t>
            </a:fld>
            <a:endParaRPr/>
          </a:p>
        </p:txBody>
      </p:sp>
      <p:pic>
        <p:nvPicPr>
          <p:cNvPr id="1011" name="image1.png" descr="imag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20668" y="136865"/>
            <a:ext cx="2128801" cy="676731"/>
          </a:xfrm>
          <a:prstGeom prst="rect">
            <a:avLst/>
          </a:prstGeom>
          <a:ln w="12700">
            <a:miter lim="400000"/>
          </a:ln>
        </p:spPr>
      </p:pic>
      <p:sp>
        <p:nvSpPr>
          <p:cNvPr id="1013" name="Circle"/>
          <p:cNvSpPr/>
          <p:nvPr/>
        </p:nvSpPr>
        <p:spPr>
          <a:xfrm>
            <a:off x="2446867" y="3158067"/>
            <a:ext cx="541867" cy="541867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60959" rIns="60959" anchor="ctr"/>
          <a:lstStyle/>
          <a:p>
            <a:endParaRPr sz="2400"/>
          </a:p>
        </p:txBody>
      </p:sp>
      <p:sp>
        <p:nvSpPr>
          <p:cNvPr id="1014" name="Line"/>
          <p:cNvSpPr/>
          <p:nvPr/>
        </p:nvSpPr>
        <p:spPr>
          <a:xfrm>
            <a:off x="1121334" y="3445933"/>
            <a:ext cx="1286609" cy="0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015" name="U"/>
          <p:cNvSpPr txBox="1"/>
          <p:nvPr/>
        </p:nvSpPr>
        <p:spPr>
          <a:xfrm>
            <a:off x="2727318" y="4049251"/>
            <a:ext cx="432489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/>
              <a:t>U</a:t>
            </a:r>
          </a:p>
        </p:txBody>
      </p:sp>
      <p:grpSp>
        <p:nvGrpSpPr>
          <p:cNvPr id="1018" name="Group"/>
          <p:cNvGrpSpPr/>
          <p:nvPr/>
        </p:nvGrpSpPr>
        <p:grpSpPr>
          <a:xfrm>
            <a:off x="5668149" y="4018026"/>
            <a:ext cx="423453" cy="918796"/>
            <a:chOff x="0" y="0"/>
            <a:chExt cx="317588" cy="689096"/>
          </a:xfrm>
        </p:grpSpPr>
        <p:sp>
          <p:nvSpPr>
            <p:cNvPr id="1016" name="o"/>
            <p:cNvSpPr txBox="1"/>
            <p:nvPr/>
          </p:nvSpPr>
          <p:spPr>
            <a:xfrm>
              <a:off x="0" y="0"/>
              <a:ext cx="284690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3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4000"/>
                <a:t>o</a:t>
              </a:r>
            </a:p>
          </p:txBody>
        </p:sp>
        <p:sp>
          <p:nvSpPr>
            <p:cNvPr id="1017" name="t"/>
            <p:cNvSpPr txBox="1"/>
            <p:nvPr/>
          </p:nvSpPr>
          <p:spPr>
            <a:xfrm>
              <a:off x="148313" y="319766"/>
              <a:ext cx="16927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</a:t>
              </a:r>
            </a:p>
          </p:txBody>
        </p:sp>
      </p:grpSp>
      <p:grpSp>
        <p:nvGrpSpPr>
          <p:cNvPr id="1021" name="Group"/>
          <p:cNvGrpSpPr/>
          <p:nvPr/>
        </p:nvGrpSpPr>
        <p:grpSpPr>
          <a:xfrm>
            <a:off x="2580366" y="4641918"/>
            <a:ext cx="457320" cy="918796"/>
            <a:chOff x="0" y="0"/>
            <a:chExt cx="342988" cy="689096"/>
          </a:xfrm>
        </p:grpSpPr>
        <p:sp>
          <p:nvSpPr>
            <p:cNvPr id="1019" name="x"/>
            <p:cNvSpPr txBox="1"/>
            <p:nvPr/>
          </p:nvSpPr>
          <p:spPr>
            <a:xfrm>
              <a:off x="0" y="0"/>
              <a:ext cx="263050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3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4000"/>
                <a:t>x</a:t>
              </a:r>
            </a:p>
          </p:txBody>
        </p:sp>
        <p:sp>
          <p:nvSpPr>
            <p:cNvPr id="1020" name="t"/>
            <p:cNvSpPr txBox="1"/>
            <p:nvPr/>
          </p:nvSpPr>
          <p:spPr>
            <a:xfrm>
              <a:off x="173713" y="319766"/>
              <a:ext cx="16927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</a:t>
              </a:r>
            </a:p>
          </p:txBody>
        </p:sp>
      </p:grpSp>
      <p:sp>
        <p:nvSpPr>
          <p:cNvPr id="1022" name="Line"/>
          <p:cNvSpPr/>
          <p:nvPr/>
        </p:nvSpPr>
        <p:spPr>
          <a:xfrm flipH="1" flipV="1">
            <a:off x="2725635" y="3743457"/>
            <a:ext cx="4368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grpSp>
        <p:nvGrpSpPr>
          <p:cNvPr id="1027" name="Group"/>
          <p:cNvGrpSpPr/>
          <p:nvPr/>
        </p:nvGrpSpPr>
        <p:grpSpPr>
          <a:xfrm>
            <a:off x="2900818" y="2592983"/>
            <a:ext cx="1437527" cy="852952"/>
            <a:chOff x="-1" y="-1"/>
            <a:chExt cx="1078144" cy="639713"/>
          </a:xfrm>
        </p:grpSpPr>
        <p:sp>
          <p:nvSpPr>
            <p:cNvPr id="1023" name="Line"/>
            <p:cNvSpPr/>
            <p:nvPr/>
          </p:nvSpPr>
          <p:spPr>
            <a:xfrm>
              <a:off x="113186" y="639711"/>
              <a:ext cx="964957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grpSp>
          <p:nvGrpSpPr>
            <p:cNvPr id="1026" name="Group"/>
            <p:cNvGrpSpPr/>
            <p:nvPr/>
          </p:nvGrpSpPr>
          <p:grpSpPr>
            <a:xfrm>
              <a:off x="-1" y="-1"/>
              <a:ext cx="330290" cy="625596"/>
              <a:chOff x="0" y="0"/>
              <a:chExt cx="330288" cy="625594"/>
            </a:xfrm>
          </p:grpSpPr>
          <p:sp>
            <p:nvSpPr>
              <p:cNvPr id="1024" name="h"/>
              <p:cNvSpPr txBox="1"/>
              <p:nvPr/>
            </p:nvSpPr>
            <p:spPr>
              <a:xfrm>
                <a:off x="0" y="0"/>
                <a:ext cx="252230" cy="4770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25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3333"/>
                  <a:t>h</a:t>
                </a:r>
              </a:p>
            </p:txBody>
          </p:sp>
          <p:sp>
            <p:nvSpPr>
              <p:cNvPr id="1025" name="t"/>
              <p:cNvSpPr txBox="1"/>
              <p:nvPr/>
            </p:nvSpPr>
            <p:spPr>
              <a:xfrm>
                <a:off x="161013" y="256266"/>
                <a:ext cx="169275" cy="369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t</a:t>
                </a:r>
              </a:p>
            </p:txBody>
          </p:sp>
        </p:grpSp>
      </p:grpSp>
      <p:grpSp>
        <p:nvGrpSpPr>
          <p:cNvPr id="1030" name="Group"/>
          <p:cNvGrpSpPr/>
          <p:nvPr/>
        </p:nvGrpSpPr>
        <p:grpSpPr>
          <a:xfrm>
            <a:off x="868819" y="2592985"/>
            <a:ext cx="690454" cy="834128"/>
            <a:chOff x="0" y="0"/>
            <a:chExt cx="517838" cy="625595"/>
          </a:xfrm>
        </p:grpSpPr>
        <p:sp>
          <p:nvSpPr>
            <p:cNvPr id="1028" name="h"/>
            <p:cNvSpPr txBox="1"/>
            <p:nvPr/>
          </p:nvSpPr>
          <p:spPr>
            <a:xfrm>
              <a:off x="0" y="0"/>
              <a:ext cx="252231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h</a:t>
              </a:r>
            </a:p>
          </p:txBody>
        </p:sp>
        <p:sp>
          <p:nvSpPr>
            <p:cNvPr id="1029" name="t-1"/>
            <p:cNvSpPr txBox="1"/>
            <p:nvPr/>
          </p:nvSpPr>
          <p:spPr>
            <a:xfrm>
              <a:off x="161013" y="256266"/>
              <a:ext cx="356825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t-1</a:t>
              </a:r>
            </a:p>
          </p:txBody>
        </p:sp>
      </p:grpSp>
      <p:pic>
        <p:nvPicPr>
          <p:cNvPr id="1031" name="Image" descr="Imag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6777" y="5587404"/>
            <a:ext cx="3805120" cy="414088"/>
          </a:xfrm>
          <a:prstGeom prst="rect">
            <a:avLst/>
          </a:prstGeom>
          <a:ln w="12700">
            <a:miter lim="400000"/>
          </a:ln>
        </p:spPr>
      </p:pic>
      <p:sp>
        <p:nvSpPr>
          <p:cNvPr id="1032" name="W"/>
          <p:cNvSpPr txBox="1"/>
          <p:nvPr/>
        </p:nvSpPr>
        <p:spPr>
          <a:xfrm>
            <a:off x="1398243" y="3384972"/>
            <a:ext cx="478975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/>
              <a:t>W</a:t>
            </a:r>
          </a:p>
        </p:txBody>
      </p:sp>
      <p:sp>
        <p:nvSpPr>
          <p:cNvPr id="1049" name="Shape"/>
          <p:cNvSpPr/>
          <p:nvPr/>
        </p:nvSpPr>
        <p:spPr>
          <a:xfrm>
            <a:off x="7601553" y="2663863"/>
            <a:ext cx="559228" cy="798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21600"/>
                </a:moveTo>
                <a:cubicBezTo>
                  <a:pt x="1612" y="21600"/>
                  <a:pt x="0" y="20891"/>
                  <a:pt x="0" y="20016"/>
                </a:cubicBezTo>
                <a:lnTo>
                  <a:pt x="0" y="1584"/>
                </a:lnTo>
                <a:cubicBezTo>
                  <a:pt x="0" y="709"/>
                  <a:pt x="1612" y="0"/>
                  <a:pt x="3600" y="0"/>
                </a:cubicBezTo>
                <a:moveTo>
                  <a:pt x="18000" y="0"/>
                </a:moveTo>
                <a:cubicBezTo>
                  <a:pt x="19988" y="0"/>
                  <a:pt x="21600" y="709"/>
                  <a:pt x="21600" y="1584"/>
                </a:cubicBezTo>
                <a:lnTo>
                  <a:pt x="21600" y="20016"/>
                </a:lnTo>
                <a:cubicBezTo>
                  <a:pt x="21600" y="20891"/>
                  <a:pt x="19988" y="21600"/>
                  <a:pt x="18000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1050" name=".66…"/>
          <p:cNvSpPr txBox="1"/>
          <p:nvPr/>
        </p:nvSpPr>
        <p:spPr>
          <a:xfrm>
            <a:off x="7635419" y="2679609"/>
            <a:ext cx="64989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.66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.64</a:t>
            </a:r>
          </a:p>
        </p:txBody>
      </p:sp>
      <p:grpSp>
        <p:nvGrpSpPr>
          <p:cNvPr id="1053" name="Group"/>
          <p:cNvGrpSpPr/>
          <p:nvPr/>
        </p:nvGrpSpPr>
        <p:grpSpPr>
          <a:xfrm>
            <a:off x="6824674" y="2716781"/>
            <a:ext cx="440385" cy="834128"/>
            <a:chOff x="0" y="0"/>
            <a:chExt cx="330288" cy="625595"/>
          </a:xfrm>
        </p:grpSpPr>
        <p:sp>
          <p:nvSpPr>
            <p:cNvPr id="1051" name="h"/>
            <p:cNvSpPr txBox="1"/>
            <p:nvPr/>
          </p:nvSpPr>
          <p:spPr>
            <a:xfrm>
              <a:off x="0" y="0"/>
              <a:ext cx="252231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 dirty="0"/>
                <a:t>h</a:t>
              </a:r>
            </a:p>
          </p:txBody>
        </p:sp>
        <p:sp>
          <p:nvSpPr>
            <p:cNvPr id="1052" name="t"/>
            <p:cNvSpPr txBox="1"/>
            <p:nvPr/>
          </p:nvSpPr>
          <p:spPr>
            <a:xfrm>
              <a:off x="161013" y="256266"/>
              <a:ext cx="169275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</a:t>
              </a:r>
            </a:p>
          </p:txBody>
        </p:sp>
      </p:grpSp>
      <p:sp>
        <p:nvSpPr>
          <p:cNvPr id="1054" name="="/>
          <p:cNvSpPr txBox="1"/>
          <p:nvPr/>
        </p:nvSpPr>
        <p:spPr>
          <a:xfrm>
            <a:off x="7244369" y="2760510"/>
            <a:ext cx="310660" cy="54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sz="2933" dirty="0"/>
              <a:t>=</a:t>
            </a:r>
          </a:p>
        </p:txBody>
      </p:sp>
      <p:sp>
        <p:nvSpPr>
          <p:cNvPr id="1055" name="="/>
          <p:cNvSpPr txBox="1"/>
          <p:nvPr/>
        </p:nvSpPr>
        <p:spPr>
          <a:xfrm>
            <a:off x="5902510" y="4108792"/>
            <a:ext cx="450121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/>
          <a:p>
            <a: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3333"/>
              <a:t> </a:t>
            </a:r>
            <a:r>
              <a:rPr sz="2533"/>
              <a:t>=</a:t>
            </a:r>
          </a:p>
        </p:txBody>
      </p:sp>
      <p:sp>
        <p:nvSpPr>
          <p:cNvPr id="1056" name="Shape"/>
          <p:cNvSpPr/>
          <p:nvPr/>
        </p:nvSpPr>
        <p:spPr>
          <a:xfrm>
            <a:off x="8135059" y="4024015"/>
            <a:ext cx="1424824" cy="799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7" y="21600"/>
                </a:moveTo>
                <a:cubicBezTo>
                  <a:pt x="1293" y="21600"/>
                  <a:pt x="0" y="19988"/>
                  <a:pt x="0" y="18000"/>
                </a:cubicBezTo>
                <a:lnTo>
                  <a:pt x="0" y="3600"/>
                </a:lnTo>
                <a:cubicBezTo>
                  <a:pt x="0" y="1612"/>
                  <a:pt x="1293" y="0"/>
                  <a:pt x="2887" y="0"/>
                </a:cubicBezTo>
                <a:moveTo>
                  <a:pt x="18713" y="0"/>
                </a:moveTo>
                <a:cubicBezTo>
                  <a:pt x="20307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0307" y="21600"/>
                  <a:pt x="18713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1057" name="0.4   0.7…"/>
          <p:cNvSpPr txBox="1"/>
          <p:nvPr/>
        </p:nvSpPr>
        <p:spPr>
          <a:xfrm>
            <a:off x="8295452" y="4022291"/>
            <a:ext cx="137001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0.4   0.7  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0.3   0.1   </a:t>
            </a:r>
          </a:p>
        </p:txBody>
      </p:sp>
      <p:sp>
        <p:nvSpPr>
          <p:cNvPr id="1058" name="Shape"/>
          <p:cNvSpPr/>
          <p:nvPr/>
        </p:nvSpPr>
        <p:spPr>
          <a:xfrm>
            <a:off x="9672098" y="4024376"/>
            <a:ext cx="559228" cy="798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21600"/>
                </a:moveTo>
                <a:cubicBezTo>
                  <a:pt x="1612" y="21600"/>
                  <a:pt x="0" y="20891"/>
                  <a:pt x="0" y="20016"/>
                </a:cubicBezTo>
                <a:lnTo>
                  <a:pt x="0" y="1584"/>
                </a:lnTo>
                <a:cubicBezTo>
                  <a:pt x="0" y="709"/>
                  <a:pt x="1612" y="0"/>
                  <a:pt x="3600" y="0"/>
                </a:cubicBezTo>
                <a:moveTo>
                  <a:pt x="18000" y="0"/>
                </a:moveTo>
                <a:cubicBezTo>
                  <a:pt x="19988" y="0"/>
                  <a:pt x="21600" y="709"/>
                  <a:pt x="21600" y="1584"/>
                </a:cubicBezTo>
                <a:lnTo>
                  <a:pt x="21600" y="20016"/>
                </a:lnTo>
                <a:cubicBezTo>
                  <a:pt x="21600" y="20891"/>
                  <a:pt x="19988" y="21600"/>
                  <a:pt x="18000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1059" name=".66…"/>
          <p:cNvSpPr txBox="1"/>
          <p:nvPr/>
        </p:nvSpPr>
        <p:spPr>
          <a:xfrm>
            <a:off x="9705964" y="4084190"/>
            <a:ext cx="738027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.66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.64</a:t>
            </a:r>
          </a:p>
        </p:txBody>
      </p:sp>
      <p:sp>
        <p:nvSpPr>
          <p:cNvPr id="1060" name="Shape"/>
          <p:cNvSpPr/>
          <p:nvPr/>
        </p:nvSpPr>
        <p:spPr>
          <a:xfrm>
            <a:off x="7913302" y="3831633"/>
            <a:ext cx="2547759" cy="118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7" y="21600"/>
                </a:moveTo>
                <a:cubicBezTo>
                  <a:pt x="1293" y="21600"/>
                  <a:pt x="0" y="19988"/>
                  <a:pt x="0" y="18000"/>
                </a:cubicBezTo>
                <a:lnTo>
                  <a:pt x="0" y="3600"/>
                </a:lnTo>
                <a:cubicBezTo>
                  <a:pt x="0" y="1612"/>
                  <a:pt x="1293" y="0"/>
                  <a:pt x="2887" y="0"/>
                </a:cubicBezTo>
                <a:moveTo>
                  <a:pt x="18713" y="0"/>
                </a:moveTo>
                <a:cubicBezTo>
                  <a:pt x="20307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0307" y="21600"/>
                  <a:pt x="18713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1061" name="softmax"/>
          <p:cNvSpPr txBox="1"/>
          <p:nvPr/>
        </p:nvSpPr>
        <p:spPr>
          <a:xfrm>
            <a:off x="6425897" y="4165409"/>
            <a:ext cx="129317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100">
                <a:solidFill>
                  <a:srgbClr val="000000"/>
                </a:solidFill>
              </a:defRPr>
            </a:lvl1pPr>
          </a:lstStyle>
          <a:p>
            <a:r>
              <a:rPr sz="2800"/>
              <a:t>softmax</a:t>
            </a:r>
          </a:p>
        </p:txBody>
      </p:sp>
      <p:sp>
        <p:nvSpPr>
          <p:cNvPr id="1062" name="V"/>
          <p:cNvSpPr txBox="1"/>
          <p:nvPr/>
        </p:nvSpPr>
        <p:spPr>
          <a:xfrm>
            <a:off x="8726467" y="4844215"/>
            <a:ext cx="384399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 dirty="0"/>
              <a:t>V</a:t>
            </a:r>
          </a:p>
        </p:txBody>
      </p:sp>
      <p:grpSp>
        <p:nvGrpSpPr>
          <p:cNvPr id="1065" name="Group"/>
          <p:cNvGrpSpPr/>
          <p:nvPr/>
        </p:nvGrpSpPr>
        <p:grpSpPr>
          <a:xfrm>
            <a:off x="9781716" y="4831891"/>
            <a:ext cx="440385" cy="834128"/>
            <a:chOff x="0" y="0"/>
            <a:chExt cx="330288" cy="625595"/>
          </a:xfrm>
        </p:grpSpPr>
        <p:sp>
          <p:nvSpPr>
            <p:cNvPr id="1063" name="h"/>
            <p:cNvSpPr txBox="1"/>
            <p:nvPr/>
          </p:nvSpPr>
          <p:spPr>
            <a:xfrm>
              <a:off x="0" y="0"/>
              <a:ext cx="252231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 dirty="0"/>
                <a:t>h</a:t>
              </a:r>
            </a:p>
          </p:txBody>
        </p:sp>
        <p:sp>
          <p:nvSpPr>
            <p:cNvPr id="1064" name="t"/>
            <p:cNvSpPr txBox="1"/>
            <p:nvPr/>
          </p:nvSpPr>
          <p:spPr>
            <a:xfrm>
              <a:off x="161013" y="256266"/>
              <a:ext cx="169275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</a:t>
              </a:r>
            </a:p>
          </p:txBody>
        </p:sp>
      </p:grpSp>
      <p:pic>
        <p:nvPicPr>
          <p:cNvPr id="1066" name="Image" descr="Imag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9528" y="6180548"/>
            <a:ext cx="3479352" cy="447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7" name="="/>
          <p:cNvSpPr txBox="1"/>
          <p:nvPr/>
        </p:nvSpPr>
        <p:spPr>
          <a:xfrm>
            <a:off x="10479995" y="4021484"/>
            <a:ext cx="450121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/>
          <a:p>
            <a: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3333"/>
              <a:t> </a:t>
            </a:r>
            <a:r>
              <a:rPr sz="2533"/>
              <a:t>=</a:t>
            </a:r>
          </a:p>
        </p:txBody>
      </p:sp>
      <p:sp>
        <p:nvSpPr>
          <p:cNvPr id="1068" name="V ="/>
          <p:cNvSpPr txBox="1"/>
          <p:nvPr/>
        </p:nvSpPr>
        <p:spPr>
          <a:xfrm>
            <a:off x="8759565" y="2802788"/>
            <a:ext cx="703717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/>
          <a:p>
            <a: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3333"/>
              <a:t>V </a:t>
            </a:r>
            <a:r>
              <a:rPr sz="2533"/>
              <a:t>=</a:t>
            </a:r>
          </a:p>
        </p:txBody>
      </p:sp>
      <p:sp>
        <p:nvSpPr>
          <p:cNvPr id="1069" name="Shape"/>
          <p:cNvSpPr/>
          <p:nvPr/>
        </p:nvSpPr>
        <p:spPr>
          <a:xfrm>
            <a:off x="9518913" y="2623811"/>
            <a:ext cx="1424824" cy="799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7" y="21600"/>
                </a:moveTo>
                <a:cubicBezTo>
                  <a:pt x="1293" y="21600"/>
                  <a:pt x="0" y="19988"/>
                  <a:pt x="0" y="18000"/>
                </a:cubicBezTo>
                <a:lnTo>
                  <a:pt x="0" y="3600"/>
                </a:lnTo>
                <a:cubicBezTo>
                  <a:pt x="0" y="1612"/>
                  <a:pt x="1293" y="0"/>
                  <a:pt x="2887" y="0"/>
                </a:cubicBezTo>
                <a:moveTo>
                  <a:pt x="18713" y="0"/>
                </a:moveTo>
                <a:cubicBezTo>
                  <a:pt x="20307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0307" y="21600"/>
                  <a:pt x="18713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1070" name="0.4   0.7…"/>
          <p:cNvSpPr txBox="1"/>
          <p:nvPr/>
        </p:nvSpPr>
        <p:spPr>
          <a:xfrm>
            <a:off x="9679306" y="2607397"/>
            <a:ext cx="139694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0.4   0.7  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0.3   0.1   </a:t>
            </a:r>
          </a:p>
        </p:txBody>
      </p:sp>
      <p:sp>
        <p:nvSpPr>
          <p:cNvPr id="1071" name="Shape"/>
          <p:cNvSpPr/>
          <p:nvPr/>
        </p:nvSpPr>
        <p:spPr>
          <a:xfrm>
            <a:off x="10942098" y="3982886"/>
            <a:ext cx="559228" cy="798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21600"/>
                </a:moveTo>
                <a:cubicBezTo>
                  <a:pt x="1612" y="21600"/>
                  <a:pt x="0" y="20891"/>
                  <a:pt x="0" y="20016"/>
                </a:cubicBezTo>
                <a:lnTo>
                  <a:pt x="0" y="1584"/>
                </a:lnTo>
                <a:cubicBezTo>
                  <a:pt x="0" y="709"/>
                  <a:pt x="1612" y="0"/>
                  <a:pt x="3600" y="0"/>
                </a:cubicBezTo>
                <a:moveTo>
                  <a:pt x="18000" y="0"/>
                </a:moveTo>
                <a:cubicBezTo>
                  <a:pt x="19988" y="0"/>
                  <a:pt x="21600" y="709"/>
                  <a:pt x="21600" y="1584"/>
                </a:cubicBezTo>
                <a:lnTo>
                  <a:pt x="21600" y="20016"/>
                </a:lnTo>
                <a:cubicBezTo>
                  <a:pt x="21600" y="20891"/>
                  <a:pt x="19988" y="21600"/>
                  <a:pt x="18000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1072" name=".61…"/>
          <p:cNvSpPr txBox="1"/>
          <p:nvPr/>
        </p:nvSpPr>
        <p:spPr>
          <a:xfrm>
            <a:off x="10975964" y="4042701"/>
            <a:ext cx="687227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.61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.39</a:t>
            </a:r>
          </a:p>
        </p:txBody>
      </p:sp>
      <p:grpSp>
        <p:nvGrpSpPr>
          <p:cNvPr id="1079" name="Group"/>
          <p:cNvGrpSpPr/>
          <p:nvPr/>
        </p:nvGrpSpPr>
        <p:grpSpPr>
          <a:xfrm>
            <a:off x="2287050" y="1238316"/>
            <a:ext cx="632104" cy="1852022"/>
            <a:chOff x="-1" y="-1"/>
            <a:chExt cx="474076" cy="1389014"/>
          </a:xfrm>
        </p:grpSpPr>
        <p:grpSp>
          <p:nvGrpSpPr>
            <p:cNvPr id="1075" name="Group"/>
            <p:cNvGrpSpPr/>
            <p:nvPr/>
          </p:nvGrpSpPr>
          <p:grpSpPr>
            <a:xfrm>
              <a:off x="-1" y="545354"/>
              <a:ext cx="319515" cy="843659"/>
              <a:chOff x="0" y="0"/>
              <a:chExt cx="319513" cy="843658"/>
            </a:xfrm>
          </p:grpSpPr>
          <p:sp>
            <p:nvSpPr>
              <p:cNvPr id="1073" name="Line"/>
              <p:cNvSpPr/>
              <p:nvPr/>
            </p:nvSpPr>
            <p:spPr>
              <a:xfrm flipH="1" flipV="1">
                <a:off x="316238" y="0"/>
                <a:ext cx="3275" cy="843658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74" name="V"/>
              <p:cNvSpPr txBox="1"/>
              <p:nvPr/>
            </p:nvSpPr>
            <p:spPr>
              <a:xfrm>
                <a:off x="0" y="267445"/>
                <a:ext cx="288297" cy="4770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25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3333"/>
                  <a:t>V</a:t>
                </a:r>
              </a:p>
            </p:txBody>
          </p:sp>
        </p:grpSp>
        <p:grpSp>
          <p:nvGrpSpPr>
            <p:cNvPr id="1078" name="Group"/>
            <p:cNvGrpSpPr/>
            <p:nvPr/>
          </p:nvGrpSpPr>
          <p:grpSpPr>
            <a:xfrm>
              <a:off x="156486" y="-1"/>
              <a:ext cx="317589" cy="689096"/>
              <a:chOff x="0" y="0"/>
              <a:chExt cx="317588" cy="689094"/>
            </a:xfrm>
          </p:grpSpPr>
          <p:sp>
            <p:nvSpPr>
              <p:cNvPr id="1076" name="o"/>
              <p:cNvSpPr txBox="1"/>
              <p:nvPr/>
            </p:nvSpPr>
            <p:spPr>
              <a:xfrm>
                <a:off x="0" y="0"/>
                <a:ext cx="284690" cy="5539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/>
                  <a:t>o</a:t>
                </a:r>
              </a:p>
            </p:txBody>
          </p:sp>
          <p:sp>
            <p:nvSpPr>
              <p:cNvPr id="1077" name="t"/>
              <p:cNvSpPr txBox="1"/>
              <p:nvPr/>
            </p:nvSpPr>
            <p:spPr>
              <a:xfrm>
                <a:off x="148313" y="319766"/>
                <a:ext cx="169275" cy="369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t</a:t>
                </a:r>
              </a:p>
            </p:txBody>
          </p:sp>
        </p:grpSp>
      </p:grpSp>
      <p:grpSp>
        <p:nvGrpSpPr>
          <p:cNvPr id="88" name="Group">
            <a:extLst>
              <a:ext uri="{FF2B5EF4-FFF2-40B4-BE49-F238E27FC236}">
                <a16:creationId xmlns:a16="http://schemas.microsoft.com/office/drawing/2014/main" id="{76246886-618F-824A-98E5-48E2FF7D7A8C}"/>
              </a:ext>
            </a:extLst>
          </p:cNvPr>
          <p:cNvGrpSpPr/>
          <p:nvPr/>
        </p:nvGrpSpPr>
        <p:grpSpPr>
          <a:xfrm>
            <a:off x="8881922" y="1414281"/>
            <a:ext cx="698587" cy="918796"/>
            <a:chOff x="0" y="0"/>
            <a:chExt cx="523938" cy="689096"/>
          </a:xfrm>
        </p:grpSpPr>
        <p:sp>
          <p:nvSpPr>
            <p:cNvPr id="89" name="x =">
              <a:extLst>
                <a:ext uri="{FF2B5EF4-FFF2-40B4-BE49-F238E27FC236}">
                  <a16:creationId xmlns:a16="http://schemas.microsoft.com/office/drawing/2014/main" id="{DEA06852-974D-F346-9998-0F1250DBF0FA}"/>
                </a:ext>
              </a:extLst>
            </p:cNvPr>
            <p:cNvSpPr txBox="1"/>
            <p:nvPr/>
          </p:nvSpPr>
          <p:spPr>
            <a:xfrm>
              <a:off x="0" y="0"/>
              <a:ext cx="52393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/>
            <a:p>
              <a:pPr>
                <a:defRPr sz="3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4000" dirty="0"/>
                <a:t>x </a:t>
              </a:r>
              <a:r>
                <a:rPr sz="2533" dirty="0"/>
                <a:t>=</a:t>
              </a:r>
            </a:p>
          </p:txBody>
        </p:sp>
        <p:sp>
          <p:nvSpPr>
            <p:cNvPr id="90" name="t">
              <a:extLst>
                <a:ext uri="{FF2B5EF4-FFF2-40B4-BE49-F238E27FC236}">
                  <a16:creationId xmlns:a16="http://schemas.microsoft.com/office/drawing/2014/main" id="{1112EF96-8F71-8241-A5E3-3E90A9A74BF9}"/>
                </a:ext>
              </a:extLst>
            </p:cNvPr>
            <p:cNvSpPr txBox="1"/>
            <p:nvPr/>
          </p:nvSpPr>
          <p:spPr>
            <a:xfrm>
              <a:off x="173713" y="319766"/>
              <a:ext cx="16927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</a:t>
              </a:r>
            </a:p>
          </p:txBody>
        </p:sp>
      </p:grpSp>
      <p:grpSp>
        <p:nvGrpSpPr>
          <p:cNvPr id="91" name="Group">
            <a:extLst>
              <a:ext uri="{FF2B5EF4-FFF2-40B4-BE49-F238E27FC236}">
                <a16:creationId xmlns:a16="http://schemas.microsoft.com/office/drawing/2014/main" id="{1FA111A5-5D0F-5D4A-8A69-51F9836E16D9}"/>
              </a:ext>
            </a:extLst>
          </p:cNvPr>
          <p:cNvGrpSpPr/>
          <p:nvPr/>
        </p:nvGrpSpPr>
        <p:grpSpPr>
          <a:xfrm>
            <a:off x="10303041" y="1397348"/>
            <a:ext cx="674542" cy="867996"/>
            <a:chOff x="0" y="0"/>
            <a:chExt cx="505906" cy="650996"/>
          </a:xfrm>
        </p:grpSpPr>
        <p:sp>
          <p:nvSpPr>
            <p:cNvPr id="92" name="h =">
              <a:extLst>
                <a:ext uri="{FF2B5EF4-FFF2-40B4-BE49-F238E27FC236}">
                  <a16:creationId xmlns:a16="http://schemas.microsoft.com/office/drawing/2014/main" id="{2209D788-83FC-5F45-964C-6961877CDEC4}"/>
                </a:ext>
              </a:extLst>
            </p:cNvPr>
            <p:cNvSpPr txBox="1"/>
            <p:nvPr/>
          </p:nvSpPr>
          <p:spPr>
            <a:xfrm>
              <a:off x="0" y="0"/>
              <a:ext cx="505906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/>
            <a:p>
              <a: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3333"/>
                <a:t>h </a:t>
              </a:r>
              <a:r>
                <a:rPr sz="2667"/>
                <a:t>=</a:t>
              </a:r>
            </a:p>
          </p:txBody>
        </p:sp>
        <p:sp>
          <p:nvSpPr>
            <p:cNvPr id="93" name="t-1">
              <a:extLst>
                <a:ext uri="{FF2B5EF4-FFF2-40B4-BE49-F238E27FC236}">
                  <a16:creationId xmlns:a16="http://schemas.microsoft.com/office/drawing/2014/main" id="{3FBDB663-713B-3144-8DC2-EAB9312D2AA1}"/>
                </a:ext>
              </a:extLst>
            </p:cNvPr>
            <p:cNvSpPr txBox="1"/>
            <p:nvPr/>
          </p:nvSpPr>
          <p:spPr>
            <a:xfrm>
              <a:off x="148313" y="281666"/>
              <a:ext cx="35682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t-1</a:t>
              </a:r>
            </a:p>
          </p:txBody>
        </p:sp>
      </p:grpSp>
      <p:sp>
        <p:nvSpPr>
          <p:cNvPr id="94" name="U =">
            <a:extLst>
              <a:ext uri="{FF2B5EF4-FFF2-40B4-BE49-F238E27FC236}">
                <a16:creationId xmlns:a16="http://schemas.microsoft.com/office/drawing/2014/main" id="{5E33DCAB-510F-8642-BDC5-26FB08EA6347}"/>
              </a:ext>
            </a:extLst>
          </p:cNvPr>
          <p:cNvSpPr txBox="1"/>
          <p:nvPr/>
        </p:nvSpPr>
        <p:spPr>
          <a:xfrm>
            <a:off x="4034655" y="1580711"/>
            <a:ext cx="759501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/>
          <a:p>
            <a: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3333" dirty="0"/>
              <a:t>U </a:t>
            </a:r>
            <a:r>
              <a:rPr sz="2533" dirty="0"/>
              <a:t>=</a:t>
            </a:r>
          </a:p>
        </p:txBody>
      </p:sp>
      <p:sp>
        <p:nvSpPr>
          <p:cNvPr id="95" name="W =">
            <a:extLst>
              <a:ext uri="{FF2B5EF4-FFF2-40B4-BE49-F238E27FC236}">
                <a16:creationId xmlns:a16="http://schemas.microsoft.com/office/drawing/2014/main" id="{C739FFA1-44BB-0C45-B3D1-17425D1AF38F}"/>
              </a:ext>
            </a:extLst>
          </p:cNvPr>
          <p:cNvSpPr txBox="1"/>
          <p:nvPr/>
        </p:nvSpPr>
        <p:spPr>
          <a:xfrm>
            <a:off x="6328199" y="1609986"/>
            <a:ext cx="805988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/>
          <a:p>
            <a: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3333"/>
              <a:t>W </a:t>
            </a:r>
            <a:r>
              <a:rPr sz="2533"/>
              <a:t>=</a:t>
            </a:r>
          </a:p>
        </p:txBody>
      </p:sp>
      <p:sp>
        <p:nvSpPr>
          <p:cNvPr id="96" name="Shape">
            <a:extLst>
              <a:ext uri="{FF2B5EF4-FFF2-40B4-BE49-F238E27FC236}">
                <a16:creationId xmlns:a16="http://schemas.microsoft.com/office/drawing/2014/main" id="{E1BB60C6-5580-2E4C-A992-693C111F7155}"/>
              </a:ext>
            </a:extLst>
          </p:cNvPr>
          <p:cNvSpPr/>
          <p:nvPr/>
        </p:nvSpPr>
        <p:spPr>
          <a:xfrm>
            <a:off x="4794004" y="1456328"/>
            <a:ext cx="1334776" cy="747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7" y="21600"/>
                </a:moveTo>
                <a:cubicBezTo>
                  <a:pt x="1293" y="21600"/>
                  <a:pt x="0" y="19988"/>
                  <a:pt x="0" y="18000"/>
                </a:cubicBezTo>
                <a:lnTo>
                  <a:pt x="0" y="3600"/>
                </a:lnTo>
                <a:cubicBezTo>
                  <a:pt x="0" y="1612"/>
                  <a:pt x="1293" y="0"/>
                  <a:pt x="2887" y="0"/>
                </a:cubicBezTo>
                <a:moveTo>
                  <a:pt x="18713" y="0"/>
                </a:moveTo>
                <a:cubicBezTo>
                  <a:pt x="20307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0307" y="21600"/>
                  <a:pt x="18713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97" name="0.5   0.4…">
            <a:extLst>
              <a:ext uri="{FF2B5EF4-FFF2-40B4-BE49-F238E27FC236}">
                <a16:creationId xmlns:a16="http://schemas.microsoft.com/office/drawing/2014/main" id="{5F98D69B-8B2D-DA45-9BB2-956BE19C7EF1}"/>
              </a:ext>
            </a:extLst>
          </p:cNvPr>
          <p:cNvSpPr txBox="1"/>
          <p:nvPr/>
        </p:nvSpPr>
        <p:spPr>
          <a:xfrm>
            <a:off x="4925019" y="1414700"/>
            <a:ext cx="118073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0.5   0.4  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0.4   0.6   </a:t>
            </a:r>
          </a:p>
        </p:txBody>
      </p:sp>
      <p:sp>
        <p:nvSpPr>
          <p:cNvPr id="98" name="Shape">
            <a:extLst>
              <a:ext uri="{FF2B5EF4-FFF2-40B4-BE49-F238E27FC236}">
                <a16:creationId xmlns:a16="http://schemas.microsoft.com/office/drawing/2014/main" id="{1E9EC5B2-3E8F-9B44-9445-666FAF6F0B13}"/>
              </a:ext>
            </a:extLst>
          </p:cNvPr>
          <p:cNvSpPr/>
          <p:nvPr/>
        </p:nvSpPr>
        <p:spPr>
          <a:xfrm>
            <a:off x="7087548" y="1431009"/>
            <a:ext cx="1424824" cy="799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7" y="21600"/>
                </a:moveTo>
                <a:cubicBezTo>
                  <a:pt x="1293" y="21600"/>
                  <a:pt x="0" y="19988"/>
                  <a:pt x="0" y="18000"/>
                </a:cubicBezTo>
                <a:lnTo>
                  <a:pt x="0" y="3600"/>
                </a:lnTo>
                <a:cubicBezTo>
                  <a:pt x="0" y="1612"/>
                  <a:pt x="1293" y="0"/>
                  <a:pt x="2887" y="0"/>
                </a:cubicBezTo>
                <a:moveTo>
                  <a:pt x="18713" y="0"/>
                </a:moveTo>
                <a:cubicBezTo>
                  <a:pt x="20307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0307" y="21600"/>
                  <a:pt x="18713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99" name="0.4   0.5…">
            <a:extLst>
              <a:ext uri="{FF2B5EF4-FFF2-40B4-BE49-F238E27FC236}">
                <a16:creationId xmlns:a16="http://schemas.microsoft.com/office/drawing/2014/main" id="{3BE290B8-BAFF-EC41-A5DD-A85EA127F264}"/>
              </a:ext>
            </a:extLst>
          </p:cNvPr>
          <p:cNvSpPr txBox="1"/>
          <p:nvPr/>
        </p:nvSpPr>
        <p:spPr>
          <a:xfrm>
            <a:off x="7233251" y="1401221"/>
            <a:ext cx="139490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0.4   0.5  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0.3   0.5   </a:t>
            </a:r>
          </a:p>
        </p:txBody>
      </p:sp>
      <p:sp>
        <p:nvSpPr>
          <p:cNvPr id="100" name="Shape">
            <a:extLst>
              <a:ext uri="{FF2B5EF4-FFF2-40B4-BE49-F238E27FC236}">
                <a16:creationId xmlns:a16="http://schemas.microsoft.com/office/drawing/2014/main" id="{81D44F32-075C-624A-AAB8-20395F2B247D}"/>
              </a:ext>
            </a:extLst>
          </p:cNvPr>
          <p:cNvSpPr/>
          <p:nvPr/>
        </p:nvSpPr>
        <p:spPr>
          <a:xfrm>
            <a:off x="9538987" y="1466449"/>
            <a:ext cx="559228" cy="798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21600"/>
                </a:moveTo>
                <a:cubicBezTo>
                  <a:pt x="1612" y="21600"/>
                  <a:pt x="0" y="20891"/>
                  <a:pt x="0" y="20016"/>
                </a:cubicBezTo>
                <a:lnTo>
                  <a:pt x="0" y="1584"/>
                </a:lnTo>
                <a:cubicBezTo>
                  <a:pt x="0" y="709"/>
                  <a:pt x="1612" y="0"/>
                  <a:pt x="3600" y="0"/>
                </a:cubicBezTo>
                <a:moveTo>
                  <a:pt x="18000" y="0"/>
                </a:moveTo>
                <a:cubicBezTo>
                  <a:pt x="19988" y="0"/>
                  <a:pt x="21600" y="709"/>
                  <a:pt x="21600" y="1584"/>
                </a:cubicBezTo>
                <a:lnTo>
                  <a:pt x="21600" y="20016"/>
                </a:lnTo>
                <a:cubicBezTo>
                  <a:pt x="21600" y="20891"/>
                  <a:pt x="19988" y="21600"/>
                  <a:pt x="18000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101" name="0.4…">
            <a:extLst>
              <a:ext uri="{FF2B5EF4-FFF2-40B4-BE49-F238E27FC236}">
                <a16:creationId xmlns:a16="http://schemas.microsoft.com/office/drawing/2014/main" id="{8C06BAEE-5CEC-4142-A6BA-66A7D9F1B15A}"/>
              </a:ext>
            </a:extLst>
          </p:cNvPr>
          <p:cNvSpPr txBox="1"/>
          <p:nvPr/>
        </p:nvSpPr>
        <p:spPr>
          <a:xfrm>
            <a:off x="9572853" y="1452817"/>
            <a:ext cx="64173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0.4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0.2</a:t>
            </a:r>
          </a:p>
        </p:txBody>
      </p:sp>
      <p:sp>
        <p:nvSpPr>
          <p:cNvPr id="102" name="Shape">
            <a:extLst>
              <a:ext uri="{FF2B5EF4-FFF2-40B4-BE49-F238E27FC236}">
                <a16:creationId xmlns:a16="http://schemas.microsoft.com/office/drawing/2014/main" id="{4B45634C-85CD-1E46-B065-D76621AFC088}"/>
              </a:ext>
            </a:extLst>
          </p:cNvPr>
          <p:cNvSpPr/>
          <p:nvPr/>
        </p:nvSpPr>
        <p:spPr>
          <a:xfrm>
            <a:off x="10910587" y="1432582"/>
            <a:ext cx="559228" cy="798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21600"/>
                </a:moveTo>
                <a:cubicBezTo>
                  <a:pt x="1612" y="21600"/>
                  <a:pt x="0" y="20891"/>
                  <a:pt x="0" y="20016"/>
                </a:cubicBezTo>
                <a:lnTo>
                  <a:pt x="0" y="1584"/>
                </a:lnTo>
                <a:cubicBezTo>
                  <a:pt x="0" y="709"/>
                  <a:pt x="1612" y="0"/>
                  <a:pt x="3600" y="0"/>
                </a:cubicBezTo>
                <a:moveTo>
                  <a:pt x="18000" y="0"/>
                </a:moveTo>
                <a:cubicBezTo>
                  <a:pt x="19988" y="0"/>
                  <a:pt x="21600" y="709"/>
                  <a:pt x="21600" y="1584"/>
                </a:cubicBezTo>
                <a:lnTo>
                  <a:pt x="21600" y="20016"/>
                </a:lnTo>
                <a:cubicBezTo>
                  <a:pt x="21600" y="20891"/>
                  <a:pt x="19988" y="21600"/>
                  <a:pt x="18000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103" name="0.3…">
            <a:extLst>
              <a:ext uri="{FF2B5EF4-FFF2-40B4-BE49-F238E27FC236}">
                <a16:creationId xmlns:a16="http://schemas.microsoft.com/office/drawing/2014/main" id="{3BDD1966-A6C0-F041-A821-FE1DCB7F7429}"/>
              </a:ext>
            </a:extLst>
          </p:cNvPr>
          <p:cNvSpPr txBox="1"/>
          <p:nvPr/>
        </p:nvSpPr>
        <p:spPr>
          <a:xfrm>
            <a:off x="10944453" y="1418950"/>
            <a:ext cx="65091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0.3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0.8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RNN basic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RNN basic architecture</a:t>
            </a:r>
          </a:p>
        </p:txBody>
      </p:sp>
      <p:sp>
        <p:nvSpPr>
          <p:cNvPr id="1083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51</a:t>
            </a:fld>
            <a:endParaRPr/>
          </a:p>
        </p:txBody>
      </p:sp>
      <p:pic>
        <p:nvPicPr>
          <p:cNvPr id="1082" name="image1.png" descr="imag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20668" y="136865"/>
            <a:ext cx="2128801" cy="6767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86" name="Group"/>
          <p:cNvGrpSpPr/>
          <p:nvPr/>
        </p:nvGrpSpPr>
        <p:grpSpPr>
          <a:xfrm>
            <a:off x="9087124" y="1458385"/>
            <a:ext cx="766699" cy="918796"/>
            <a:chOff x="0" y="0"/>
            <a:chExt cx="575023" cy="689096"/>
          </a:xfrm>
        </p:grpSpPr>
        <p:sp>
          <p:nvSpPr>
            <p:cNvPr id="1084" name="x ="/>
            <p:cNvSpPr txBox="1"/>
            <p:nvPr/>
          </p:nvSpPr>
          <p:spPr>
            <a:xfrm>
              <a:off x="0" y="0"/>
              <a:ext cx="523939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/>
            <a:p>
              <a:pPr>
                <a:defRPr sz="3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4000" dirty="0">
                  <a:solidFill>
                    <a:srgbClr val="FF0000"/>
                  </a:solidFill>
                </a:rPr>
                <a:t>x </a:t>
              </a:r>
              <a:r>
                <a:rPr sz="2533" dirty="0">
                  <a:solidFill>
                    <a:srgbClr val="FF0000"/>
                  </a:solidFill>
                </a:rPr>
                <a:t>=</a:t>
              </a:r>
            </a:p>
          </p:txBody>
        </p:sp>
        <p:sp>
          <p:nvSpPr>
            <p:cNvPr id="1085" name="t+1"/>
            <p:cNvSpPr txBox="1"/>
            <p:nvPr/>
          </p:nvSpPr>
          <p:spPr>
            <a:xfrm>
              <a:off x="173713" y="319766"/>
              <a:ext cx="40131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t+1</a:t>
              </a:r>
            </a:p>
          </p:txBody>
        </p:sp>
      </p:grpSp>
      <p:grpSp>
        <p:nvGrpSpPr>
          <p:cNvPr id="1089" name="Group"/>
          <p:cNvGrpSpPr/>
          <p:nvPr/>
        </p:nvGrpSpPr>
        <p:grpSpPr>
          <a:xfrm>
            <a:off x="10625292" y="1517856"/>
            <a:ext cx="674542" cy="867996"/>
            <a:chOff x="0" y="0"/>
            <a:chExt cx="505906" cy="650996"/>
          </a:xfrm>
        </p:grpSpPr>
        <p:sp>
          <p:nvSpPr>
            <p:cNvPr id="1087" name="h ="/>
            <p:cNvSpPr txBox="1"/>
            <p:nvPr/>
          </p:nvSpPr>
          <p:spPr>
            <a:xfrm>
              <a:off x="0" y="0"/>
              <a:ext cx="505906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/>
            <a:p>
              <a: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3333" dirty="0">
                  <a:solidFill>
                    <a:srgbClr val="FF0000"/>
                  </a:solidFill>
                </a:rPr>
                <a:t>h </a:t>
              </a:r>
              <a:r>
                <a:rPr sz="2667" dirty="0">
                  <a:solidFill>
                    <a:srgbClr val="FF0000"/>
                  </a:solidFill>
                </a:rPr>
                <a:t>=</a:t>
              </a:r>
            </a:p>
          </p:txBody>
        </p:sp>
        <p:sp>
          <p:nvSpPr>
            <p:cNvPr id="1088" name="t"/>
            <p:cNvSpPr txBox="1"/>
            <p:nvPr/>
          </p:nvSpPr>
          <p:spPr>
            <a:xfrm>
              <a:off x="148313" y="281666"/>
              <a:ext cx="16927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t</a:t>
              </a:r>
            </a:p>
          </p:txBody>
        </p:sp>
      </p:grpSp>
      <p:sp>
        <p:nvSpPr>
          <p:cNvPr id="1097" name="0.5…"/>
          <p:cNvSpPr txBox="1"/>
          <p:nvPr/>
        </p:nvSpPr>
        <p:spPr>
          <a:xfrm>
            <a:off x="9954500" y="1397017"/>
            <a:ext cx="74455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>
                <a:solidFill>
                  <a:srgbClr val="FF0000"/>
                </a:solidFill>
              </a:rPr>
              <a:t>0.5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>
                <a:solidFill>
                  <a:srgbClr val="FF0000"/>
                </a:solidFill>
              </a:rPr>
              <a:t>0.4</a:t>
            </a:r>
          </a:p>
        </p:txBody>
      </p:sp>
      <p:sp>
        <p:nvSpPr>
          <p:cNvPr id="1099" name=".66…"/>
          <p:cNvSpPr txBox="1"/>
          <p:nvPr/>
        </p:nvSpPr>
        <p:spPr>
          <a:xfrm>
            <a:off x="11272645" y="1339841"/>
            <a:ext cx="70966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>
                <a:solidFill>
                  <a:srgbClr val="FF0000"/>
                </a:solidFill>
              </a:rPr>
              <a:t>.66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>
                <a:solidFill>
                  <a:srgbClr val="FF0000"/>
                </a:solidFill>
              </a:rPr>
              <a:t>.64</a:t>
            </a:r>
          </a:p>
        </p:txBody>
      </p:sp>
      <p:sp>
        <p:nvSpPr>
          <p:cNvPr id="1100" name="Circle"/>
          <p:cNvSpPr/>
          <p:nvPr/>
        </p:nvSpPr>
        <p:spPr>
          <a:xfrm>
            <a:off x="1769533" y="3327400"/>
            <a:ext cx="541867" cy="541867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60959" rIns="60959" anchor="ctr"/>
          <a:lstStyle/>
          <a:p>
            <a:endParaRPr sz="2400"/>
          </a:p>
        </p:txBody>
      </p:sp>
      <p:sp>
        <p:nvSpPr>
          <p:cNvPr id="1101" name="Circle"/>
          <p:cNvSpPr/>
          <p:nvPr/>
        </p:nvSpPr>
        <p:spPr>
          <a:xfrm>
            <a:off x="3725333" y="3327400"/>
            <a:ext cx="541867" cy="541867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60959" rIns="60959" anchor="ctr"/>
          <a:lstStyle/>
          <a:p>
            <a:endParaRPr sz="2400"/>
          </a:p>
        </p:txBody>
      </p:sp>
      <p:sp>
        <p:nvSpPr>
          <p:cNvPr id="1102" name="Line"/>
          <p:cNvSpPr/>
          <p:nvPr/>
        </p:nvSpPr>
        <p:spPr>
          <a:xfrm flipH="1" flipV="1">
            <a:off x="2031368" y="2134790"/>
            <a:ext cx="4368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103" name="Line"/>
          <p:cNvSpPr/>
          <p:nvPr/>
        </p:nvSpPr>
        <p:spPr>
          <a:xfrm flipH="1" flipV="1">
            <a:off x="3995637" y="2134790"/>
            <a:ext cx="4367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104" name="Line"/>
          <p:cNvSpPr/>
          <p:nvPr/>
        </p:nvSpPr>
        <p:spPr>
          <a:xfrm>
            <a:off x="444001" y="3615267"/>
            <a:ext cx="1286609" cy="0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105" name="Line"/>
          <p:cNvSpPr/>
          <p:nvPr/>
        </p:nvSpPr>
        <p:spPr>
          <a:xfrm>
            <a:off x="2374401" y="3615267"/>
            <a:ext cx="1286609" cy="0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106" name="Line"/>
          <p:cNvSpPr/>
          <p:nvPr/>
        </p:nvSpPr>
        <p:spPr>
          <a:xfrm>
            <a:off x="4389469" y="3615267"/>
            <a:ext cx="1286609" cy="0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107" name="V"/>
          <p:cNvSpPr txBox="1"/>
          <p:nvPr/>
        </p:nvSpPr>
        <p:spPr>
          <a:xfrm>
            <a:off x="1609718" y="2491384"/>
            <a:ext cx="384399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/>
              <a:t>V</a:t>
            </a:r>
          </a:p>
        </p:txBody>
      </p:sp>
      <p:sp>
        <p:nvSpPr>
          <p:cNvPr id="1108" name="V"/>
          <p:cNvSpPr txBox="1"/>
          <p:nvPr/>
        </p:nvSpPr>
        <p:spPr>
          <a:xfrm>
            <a:off x="3590919" y="2491384"/>
            <a:ext cx="384399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/>
              <a:t>V</a:t>
            </a:r>
          </a:p>
        </p:txBody>
      </p:sp>
      <p:sp>
        <p:nvSpPr>
          <p:cNvPr id="1109" name="U"/>
          <p:cNvSpPr txBox="1"/>
          <p:nvPr/>
        </p:nvSpPr>
        <p:spPr>
          <a:xfrm>
            <a:off x="2049985" y="4218584"/>
            <a:ext cx="432489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/>
              <a:t>U</a:t>
            </a:r>
          </a:p>
        </p:txBody>
      </p:sp>
      <p:sp>
        <p:nvSpPr>
          <p:cNvPr id="1110" name="U"/>
          <p:cNvSpPr txBox="1"/>
          <p:nvPr/>
        </p:nvSpPr>
        <p:spPr>
          <a:xfrm>
            <a:off x="4048119" y="4218584"/>
            <a:ext cx="432489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/>
              <a:t>U</a:t>
            </a:r>
          </a:p>
        </p:txBody>
      </p:sp>
      <p:grpSp>
        <p:nvGrpSpPr>
          <p:cNvPr id="1113" name="Group"/>
          <p:cNvGrpSpPr/>
          <p:nvPr/>
        </p:nvGrpSpPr>
        <p:grpSpPr>
          <a:xfrm>
            <a:off x="3850366" y="1407652"/>
            <a:ext cx="732833" cy="918796"/>
            <a:chOff x="0" y="0"/>
            <a:chExt cx="549622" cy="689096"/>
          </a:xfrm>
        </p:grpSpPr>
        <p:sp>
          <p:nvSpPr>
            <p:cNvPr id="1111" name="o"/>
            <p:cNvSpPr txBox="1"/>
            <p:nvPr/>
          </p:nvSpPr>
          <p:spPr>
            <a:xfrm>
              <a:off x="0" y="0"/>
              <a:ext cx="284690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3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4000"/>
                <a:t>o</a:t>
              </a:r>
            </a:p>
          </p:txBody>
        </p:sp>
        <p:sp>
          <p:nvSpPr>
            <p:cNvPr id="1112" name="t+1"/>
            <p:cNvSpPr txBox="1"/>
            <p:nvPr/>
          </p:nvSpPr>
          <p:spPr>
            <a:xfrm>
              <a:off x="148313" y="319766"/>
              <a:ext cx="40130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t+1</a:t>
              </a:r>
            </a:p>
          </p:txBody>
        </p:sp>
      </p:grpSp>
      <p:grpSp>
        <p:nvGrpSpPr>
          <p:cNvPr id="1116" name="Group"/>
          <p:cNvGrpSpPr/>
          <p:nvPr/>
        </p:nvGrpSpPr>
        <p:grpSpPr>
          <a:xfrm>
            <a:off x="1818366" y="1407652"/>
            <a:ext cx="423453" cy="918796"/>
            <a:chOff x="0" y="0"/>
            <a:chExt cx="317588" cy="689096"/>
          </a:xfrm>
        </p:grpSpPr>
        <p:sp>
          <p:nvSpPr>
            <p:cNvPr id="1114" name="o"/>
            <p:cNvSpPr txBox="1"/>
            <p:nvPr/>
          </p:nvSpPr>
          <p:spPr>
            <a:xfrm>
              <a:off x="0" y="0"/>
              <a:ext cx="284690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3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4000"/>
                <a:t>o</a:t>
              </a:r>
            </a:p>
          </p:txBody>
        </p:sp>
        <p:sp>
          <p:nvSpPr>
            <p:cNvPr id="1115" name="t"/>
            <p:cNvSpPr txBox="1"/>
            <p:nvPr/>
          </p:nvSpPr>
          <p:spPr>
            <a:xfrm>
              <a:off x="148313" y="319766"/>
              <a:ext cx="16927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</a:t>
              </a:r>
            </a:p>
          </p:txBody>
        </p:sp>
      </p:grpSp>
      <p:grpSp>
        <p:nvGrpSpPr>
          <p:cNvPr id="1119" name="Group"/>
          <p:cNvGrpSpPr/>
          <p:nvPr/>
        </p:nvGrpSpPr>
        <p:grpSpPr>
          <a:xfrm>
            <a:off x="1903033" y="4811252"/>
            <a:ext cx="457320" cy="918796"/>
            <a:chOff x="0" y="0"/>
            <a:chExt cx="342988" cy="689096"/>
          </a:xfrm>
        </p:grpSpPr>
        <p:sp>
          <p:nvSpPr>
            <p:cNvPr id="1117" name="x"/>
            <p:cNvSpPr txBox="1"/>
            <p:nvPr/>
          </p:nvSpPr>
          <p:spPr>
            <a:xfrm>
              <a:off x="0" y="0"/>
              <a:ext cx="263050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3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4000"/>
                <a:t>x</a:t>
              </a:r>
            </a:p>
          </p:txBody>
        </p:sp>
        <p:sp>
          <p:nvSpPr>
            <p:cNvPr id="1118" name="t"/>
            <p:cNvSpPr txBox="1"/>
            <p:nvPr/>
          </p:nvSpPr>
          <p:spPr>
            <a:xfrm>
              <a:off x="173713" y="319766"/>
              <a:ext cx="16927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</a:t>
              </a:r>
            </a:p>
          </p:txBody>
        </p:sp>
      </p:grpSp>
      <p:grpSp>
        <p:nvGrpSpPr>
          <p:cNvPr id="1122" name="Group"/>
          <p:cNvGrpSpPr/>
          <p:nvPr/>
        </p:nvGrpSpPr>
        <p:grpSpPr>
          <a:xfrm>
            <a:off x="3850366" y="4811252"/>
            <a:ext cx="766700" cy="918796"/>
            <a:chOff x="0" y="0"/>
            <a:chExt cx="575022" cy="689096"/>
          </a:xfrm>
        </p:grpSpPr>
        <p:sp>
          <p:nvSpPr>
            <p:cNvPr id="1120" name="x"/>
            <p:cNvSpPr txBox="1"/>
            <p:nvPr/>
          </p:nvSpPr>
          <p:spPr>
            <a:xfrm>
              <a:off x="0" y="0"/>
              <a:ext cx="263050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3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4000"/>
                <a:t>x</a:t>
              </a:r>
            </a:p>
          </p:txBody>
        </p:sp>
        <p:sp>
          <p:nvSpPr>
            <p:cNvPr id="1121" name="t+1"/>
            <p:cNvSpPr txBox="1"/>
            <p:nvPr/>
          </p:nvSpPr>
          <p:spPr>
            <a:xfrm>
              <a:off x="173713" y="319766"/>
              <a:ext cx="40130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t+1</a:t>
              </a:r>
            </a:p>
          </p:txBody>
        </p:sp>
      </p:grpSp>
      <p:sp>
        <p:nvSpPr>
          <p:cNvPr id="1123" name="Line"/>
          <p:cNvSpPr/>
          <p:nvPr/>
        </p:nvSpPr>
        <p:spPr>
          <a:xfrm flipH="1" flipV="1">
            <a:off x="2048301" y="3912790"/>
            <a:ext cx="4368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124" name="Line"/>
          <p:cNvSpPr/>
          <p:nvPr/>
        </p:nvSpPr>
        <p:spPr>
          <a:xfrm flipH="1" flipV="1">
            <a:off x="4012570" y="3912790"/>
            <a:ext cx="4367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grpSp>
        <p:nvGrpSpPr>
          <p:cNvPr id="1127" name="Group"/>
          <p:cNvGrpSpPr/>
          <p:nvPr/>
        </p:nvGrpSpPr>
        <p:grpSpPr>
          <a:xfrm>
            <a:off x="4255486" y="2762318"/>
            <a:ext cx="749766" cy="834128"/>
            <a:chOff x="0" y="0"/>
            <a:chExt cx="562322" cy="625595"/>
          </a:xfrm>
        </p:grpSpPr>
        <p:sp>
          <p:nvSpPr>
            <p:cNvPr id="1125" name="h"/>
            <p:cNvSpPr txBox="1"/>
            <p:nvPr/>
          </p:nvSpPr>
          <p:spPr>
            <a:xfrm>
              <a:off x="0" y="0"/>
              <a:ext cx="252231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h</a:t>
              </a:r>
            </a:p>
          </p:txBody>
        </p:sp>
        <p:sp>
          <p:nvSpPr>
            <p:cNvPr id="1126" name="t+1"/>
            <p:cNvSpPr txBox="1"/>
            <p:nvPr/>
          </p:nvSpPr>
          <p:spPr>
            <a:xfrm>
              <a:off x="161013" y="256266"/>
              <a:ext cx="401309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t+1</a:t>
              </a:r>
            </a:p>
          </p:txBody>
        </p:sp>
      </p:grpSp>
      <p:grpSp>
        <p:nvGrpSpPr>
          <p:cNvPr id="1130" name="Group"/>
          <p:cNvGrpSpPr/>
          <p:nvPr/>
        </p:nvGrpSpPr>
        <p:grpSpPr>
          <a:xfrm>
            <a:off x="2223486" y="2762318"/>
            <a:ext cx="440385" cy="834128"/>
            <a:chOff x="0" y="0"/>
            <a:chExt cx="330288" cy="625595"/>
          </a:xfrm>
        </p:grpSpPr>
        <p:sp>
          <p:nvSpPr>
            <p:cNvPr id="1128" name="h"/>
            <p:cNvSpPr txBox="1"/>
            <p:nvPr/>
          </p:nvSpPr>
          <p:spPr>
            <a:xfrm>
              <a:off x="0" y="0"/>
              <a:ext cx="252231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h</a:t>
              </a:r>
            </a:p>
          </p:txBody>
        </p:sp>
        <p:sp>
          <p:nvSpPr>
            <p:cNvPr id="1129" name="t"/>
            <p:cNvSpPr txBox="1"/>
            <p:nvPr/>
          </p:nvSpPr>
          <p:spPr>
            <a:xfrm>
              <a:off x="161013" y="256266"/>
              <a:ext cx="169275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</a:t>
              </a:r>
            </a:p>
          </p:txBody>
        </p:sp>
      </p:grpSp>
      <p:grpSp>
        <p:nvGrpSpPr>
          <p:cNvPr id="1133" name="Group"/>
          <p:cNvGrpSpPr/>
          <p:nvPr/>
        </p:nvGrpSpPr>
        <p:grpSpPr>
          <a:xfrm>
            <a:off x="191485" y="2762318"/>
            <a:ext cx="690454" cy="834128"/>
            <a:chOff x="0" y="0"/>
            <a:chExt cx="517838" cy="625595"/>
          </a:xfrm>
        </p:grpSpPr>
        <p:sp>
          <p:nvSpPr>
            <p:cNvPr id="1131" name="h"/>
            <p:cNvSpPr txBox="1"/>
            <p:nvPr/>
          </p:nvSpPr>
          <p:spPr>
            <a:xfrm>
              <a:off x="0" y="0"/>
              <a:ext cx="252231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h</a:t>
              </a:r>
            </a:p>
          </p:txBody>
        </p:sp>
        <p:sp>
          <p:nvSpPr>
            <p:cNvPr id="1132" name="t-1"/>
            <p:cNvSpPr txBox="1"/>
            <p:nvPr/>
          </p:nvSpPr>
          <p:spPr>
            <a:xfrm>
              <a:off x="161013" y="256266"/>
              <a:ext cx="356825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t-1</a:t>
              </a:r>
            </a:p>
          </p:txBody>
        </p:sp>
      </p:grpSp>
      <p:sp>
        <p:nvSpPr>
          <p:cNvPr id="1134" name="W"/>
          <p:cNvSpPr txBox="1"/>
          <p:nvPr/>
        </p:nvSpPr>
        <p:spPr>
          <a:xfrm>
            <a:off x="720910" y="3554306"/>
            <a:ext cx="478975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/>
              <a:t>W</a:t>
            </a:r>
          </a:p>
        </p:txBody>
      </p:sp>
      <p:sp>
        <p:nvSpPr>
          <p:cNvPr id="1135" name="W"/>
          <p:cNvSpPr txBox="1"/>
          <p:nvPr/>
        </p:nvSpPr>
        <p:spPr>
          <a:xfrm>
            <a:off x="2583576" y="3554306"/>
            <a:ext cx="478975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/>
              <a:t>W</a:t>
            </a:r>
          </a:p>
        </p:txBody>
      </p:sp>
      <p:sp>
        <p:nvSpPr>
          <p:cNvPr id="1136" name="W"/>
          <p:cNvSpPr txBox="1"/>
          <p:nvPr/>
        </p:nvSpPr>
        <p:spPr>
          <a:xfrm>
            <a:off x="4615576" y="3554306"/>
            <a:ext cx="478975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/>
              <a:t>W</a:t>
            </a:r>
          </a:p>
        </p:txBody>
      </p:sp>
      <p:pic>
        <p:nvPicPr>
          <p:cNvPr id="1137" name="Image" descr="Imag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313" y="5941747"/>
            <a:ext cx="4311089" cy="424231"/>
          </a:xfrm>
          <a:prstGeom prst="rect">
            <a:avLst/>
          </a:prstGeom>
          <a:ln w="12700">
            <a:miter lim="400000"/>
          </a:ln>
        </p:spPr>
      </p:pic>
      <p:sp>
        <p:nvSpPr>
          <p:cNvPr id="1138" name="U"/>
          <p:cNvSpPr txBox="1"/>
          <p:nvPr/>
        </p:nvSpPr>
        <p:spPr>
          <a:xfrm>
            <a:off x="7534573" y="3563079"/>
            <a:ext cx="432489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 dirty="0"/>
              <a:t>U</a:t>
            </a:r>
          </a:p>
        </p:txBody>
      </p:sp>
      <p:grpSp>
        <p:nvGrpSpPr>
          <p:cNvPr id="1141" name="Group"/>
          <p:cNvGrpSpPr/>
          <p:nvPr/>
        </p:nvGrpSpPr>
        <p:grpSpPr>
          <a:xfrm>
            <a:off x="8440411" y="3513165"/>
            <a:ext cx="766699" cy="918796"/>
            <a:chOff x="0" y="0"/>
            <a:chExt cx="575023" cy="689096"/>
          </a:xfrm>
        </p:grpSpPr>
        <p:sp>
          <p:nvSpPr>
            <p:cNvPr id="1139" name="x"/>
            <p:cNvSpPr txBox="1"/>
            <p:nvPr/>
          </p:nvSpPr>
          <p:spPr>
            <a:xfrm>
              <a:off x="0" y="0"/>
              <a:ext cx="263051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3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400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140" name="t+1"/>
            <p:cNvSpPr txBox="1"/>
            <p:nvPr/>
          </p:nvSpPr>
          <p:spPr>
            <a:xfrm>
              <a:off x="173713" y="319766"/>
              <a:ext cx="40131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>
                  <a:solidFill>
                    <a:srgbClr val="FF0000"/>
                  </a:solidFill>
                </a:rPr>
                <a:t>t+1</a:t>
              </a:r>
            </a:p>
          </p:txBody>
        </p:sp>
      </p:grpSp>
      <p:grpSp>
        <p:nvGrpSpPr>
          <p:cNvPr id="1144" name="Group"/>
          <p:cNvGrpSpPr/>
          <p:nvPr/>
        </p:nvGrpSpPr>
        <p:grpSpPr>
          <a:xfrm>
            <a:off x="11040423" y="3585847"/>
            <a:ext cx="440385" cy="834129"/>
            <a:chOff x="0" y="0"/>
            <a:chExt cx="330288" cy="625595"/>
          </a:xfrm>
        </p:grpSpPr>
        <p:sp>
          <p:nvSpPr>
            <p:cNvPr id="1142" name="h"/>
            <p:cNvSpPr txBox="1"/>
            <p:nvPr/>
          </p:nvSpPr>
          <p:spPr>
            <a:xfrm>
              <a:off x="0" y="0"/>
              <a:ext cx="252231" cy="477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 dirty="0">
                  <a:solidFill>
                    <a:srgbClr val="FF0000"/>
                  </a:solidFill>
                </a:rPr>
                <a:t>h</a:t>
              </a:r>
            </a:p>
          </p:txBody>
        </p:sp>
        <p:sp>
          <p:nvSpPr>
            <p:cNvPr id="1143" name="t"/>
            <p:cNvSpPr txBox="1"/>
            <p:nvPr/>
          </p:nvSpPr>
          <p:spPr>
            <a:xfrm>
              <a:off x="161013" y="256266"/>
              <a:ext cx="169275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>
                  <a:solidFill>
                    <a:srgbClr val="FF0000"/>
                  </a:solidFill>
                </a:rPr>
                <a:t>t</a:t>
              </a:r>
            </a:p>
          </p:txBody>
        </p:sp>
      </p:grpSp>
      <p:sp>
        <p:nvSpPr>
          <p:cNvPr id="1145" name="W"/>
          <p:cNvSpPr txBox="1"/>
          <p:nvPr/>
        </p:nvSpPr>
        <p:spPr>
          <a:xfrm>
            <a:off x="9988563" y="3628223"/>
            <a:ext cx="396672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>
            <a:lvl1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333" dirty="0"/>
              <a:t>W</a:t>
            </a:r>
          </a:p>
        </p:txBody>
      </p:sp>
      <p:sp>
        <p:nvSpPr>
          <p:cNvPr id="1146" name="Shape"/>
          <p:cNvSpPr/>
          <p:nvPr/>
        </p:nvSpPr>
        <p:spPr>
          <a:xfrm>
            <a:off x="7119059" y="4586607"/>
            <a:ext cx="1334776" cy="747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7" y="21600"/>
                </a:moveTo>
                <a:cubicBezTo>
                  <a:pt x="1293" y="21600"/>
                  <a:pt x="0" y="19988"/>
                  <a:pt x="0" y="18000"/>
                </a:cubicBezTo>
                <a:lnTo>
                  <a:pt x="0" y="3600"/>
                </a:lnTo>
                <a:cubicBezTo>
                  <a:pt x="0" y="1612"/>
                  <a:pt x="1293" y="0"/>
                  <a:pt x="2887" y="0"/>
                </a:cubicBezTo>
                <a:moveTo>
                  <a:pt x="18713" y="0"/>
                </a:moveTo>
                <a:cubicBezTo>
                  <a:pt x="20307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0307" y="21600"/>
                  <a:pt x="18713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1147" name="0.5   0.4…"/>
          <p:cNvSpPr txBox="1"/>
          <p:nvPr/>
        </p:nvSpPr>
        <p:spPr>
          <a:xfrm>
            <a:off x="7279453" y="4603737"/>
            <a:ext cx="118073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/>
              <a:t>0.5   0.4  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/>
              <a:t>0.4   0.6   </a:t>
            </a:r>
          </a:p>
        </p:txBody>
      </p:sp>
      <p:sp>
        <p:nvSpPr>
          <p:cNvPr id="1148" name="Shape"/>
          <p:cNvSpPr/>
          <p:nvPr/>
        </p:nvSpPr>
        <p:spPr>
          <a:xfrm>
            <a:off x="8554498" y="4524753"/>
            <a:ext cx="559228" cy="798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21600"/>
                </a:moveTo>
                <a:cubicBezTo>
                  <a:pt x="1612" y="21600"/>
                  <a:pt x="0" y="20891"/>
                  <a:pt x="0" y="20016"/>
                </a:cubicBezTo>
                <a:lnTo>
                  <a:pt x="0" y="1584"/>
                </a:lnTo>
                <a:cubicBezTo>
                  <a:pt x="0" y="709"/>
                  <a:pt x="1612" y="0"/>
                  <a:pt x="3600" y="0"/>
                </a:cubicBezTo>
                <a:moveTo>
                  <a:pt x="18000" y="0"/>
                </a:moveTo>
                <a:cubicBezTo>
                  <a:pt x="19988" y="0"/>
                  <a:pt x="21600" y="709"/>
                  <a:pt x="21600" y="1584"/>
                </a:cubicBezTo>
                <a:lnTo>
                  <a:pt x="21600" y="20016"/>
                </a:lnTo>
                <a:cubicBezTo>
                  <a:pt x="21600" y="20891"/>
                  <a:pt x="19988" y="21600"/>
                  <a:pt x="18000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1149" name="0.5…"/>
          <p:cNvSpPr txBox="1"/>
          <p:nvPr/>
        </p:nvSpPr>
        <p:spPr>
          <a:xfrm>
            <a:off x="8588364" y="4584567"/>
            <a:ext cx="68049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0.5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0.4</a:t>
            </a:r>
          </a:p>
        </p:txBody>
      </p:sp>
      <p:sp>
        <p:nvSpPr>
          <p:cNvPr id="1150" name="+"/>
          <p:cNvSpPr txBox="1"/>
          <p:nvPr/>
        </p:nvSpPr>
        <p:spPr>
          <a:xfrm>
            <a:off x="9213314" y="4600981"/>
            <a:ext cx="310660" cy="54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sz="2933"/>
              <a:t>+</a:t>
            </a:r>
          </a:p>
        </p:txBody>
      </p:sp>
      <p:sp>
        <p:nvSpPr>
          <p:cNvPr id="1151" name="Shape"/>
          <p:cNvSpPr/>
          <p:nvPr/>
        </p:nvSpPr>
        <p:spPr>
          <a:xfrm>
            <a:off x="9591325" y="4464282"/>
            <a:ext cx="1424824" cy="799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7" y="21600"/>
                </a:moveTo>
                <a:cubicBezTo>
                  <a:pt x="1293" y="21600"/>
                  <a:pt x="0" y="19988"/>
                  <a:pt x="0" y="18000"/>
                </a:cubicBezTo>
                <a:lnTo>
                  <a:pt x="0" y="3600"/>
                </a:lnTo>
                <a:cubicBezTo>
                  <a:pt x="0" y="1612"/>
                  <a:pt x="1293" y="0"/>
                  <a:pt x="2887" y="0"/>
                </a:cubicBezTo>
                <a:moveTo>
                  <a:pt x="18713" y="0"/>
                </a:moveTo>
                <a:cubicBezTo>
                  <a:pt x="20307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0307" y="21600"/>
                  <a:pt x="18713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1152" name="0.4   0.5…"/>
          <p:cNvSpPr txBox="1"/>
          <p:nvPr/>
        </p:nvSpPr>
        <p:spPr>
          <a:xfrm>
            <a:off x="9768652" y="4462557"/>
            <a:ext cx="132166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0.4   0.5  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0.3   0.5   </a:t>
            </a:r>
          </a:p>
        </p:txBody>
      </p:sp>
      <p:sp>
        <p:nvSpPr>
          <p:cNvPr id="1153" name="Shape"/>
          <p:cNvSpPr/>
          <p:nvPr/>
        </p:nvSpPr>
        <p:spPr>
          <a:xfrm>
            <a:off x="11111431" y="4457019"/>
            <a:ext cx="559228" cy="798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21600"/>
                </a:moveTo>
                <a:cubicBezTo>
                  <a:pt x="1612" y="21600"/>
                  <a:pt x="0" y="20891"/>
                  <a:pt x="0" y="20016"/>
                </a:cubicBezTo>
                <a:lnTo>
                  <a:pt x="0" y="1584"/>
                </a:lnTo>
                <a:cubicBezTo>
                  <a:pt x="0" y="709"/>
                  <a:pt x="1612" y="0"/>
                  <a:pt x="3600" y="0"/>
                </a:cubicBezTo>
                <a:moveTo>
                  <a:pt x="18000" y="0"/>
                </a:moveTo>
                <a:cubicBezTo>
                  <a:pt x="19988" y="0"/>
                  <a:pt x="21600" y="709"/>
                  <a:pt x="21600" y="1584"/>
                </a:cubicBezTo>
                <a:lnTo>
                  <a:pt x="21600" y="20016"/>
                </a:lnTo>
                <a:cubicBezTo>
                  <a:pt x="21600" y="20891"/>
                  <a:pt x="19988" y="21600"/>
                  <a:pt x="18000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1154" name=".66…"/>
          <p:cNvSpPr txBox="1"/>
          <p:nvPr/>
        </p:nvSpPr>
        <p:spPr>
          <a:xfrm>
            <a:off x="11145297" y="4487455"/>
            <a:ext cx="75292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.66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.64</a:t>
            </a:r>
          </a:p>
        </p:txBody>
      </p:sp>
      <p:sp>
        <p:nvSpPr>
          <p:cNvPr id="1155" name="Shape"/>
          <p:cNvSpPr/>
          <p:nvPr/>
        </p:nvSpPr>
        <p:spPr>
          <a:xfrm>
            <a:off x="7051325" y="4293145"/>
            <a:ext cx="4878235" cy="1184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7" y="21600"/>
                </a:moveTo>
                <a:cubicBezTo>
                  <a:pt x="1293" y="21600"/>
                  <a:pt x="0" y="19988"/>
                  <a:pt x="0" y="18000"/>
                </a:cubicBezTo>
                <a:lnTo>
                  <a:pt x="0" y="3600"/>
                </a:lnTo>
                <a:cubicBezTo>
                  <a:pt x="0" y="1612"/>
                  <a:pt x="1293" y="0"/>
                  <a:pt x="2887" y="0"/>
                </a:cubicBezTo>
                <a:moveTo>
                  <a:pt x="18713" y="0"/>
                </a:moveTo>
                <a:cubicBezTo>
                  <a:pt x="20307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0307" y="21600"/>
                  <a:pt x="18713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1156" name="tanh"/>
          <p:cNvSpPr txBox="1"/>
          <p:nvPr/>
        </p:nvSpPr>
        <p:spPr>
          <a:xfrm>
            <a:off x="6237106" y="4692717"/>
            <a:ext cx="78880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100">
                <a:solidFill>
                  <a:srgbClr val="000000"/>
                </a:solidFill>
              </a:defRPr>
            </a:lvl1pPr>
          </a:lstStyle>
          <a:p>
            <a:r>
              <a:rPr sz="2800"/>
              <a:t>tanh</a:t>
            </a:r>
          </a:p>
        </p:txBody>
      </p:sp>
      <p:grpSp>
        <p:nvGrpSpPr>
          <p:cNvPr id="1159" name="Group"/>
          <p:cNvGrpSpPr/>
          <p:nvPr/>
        </p:nvGrpSpPr>
        <p:grpSpPr>
          <a:xfrm>
            <a:off x="5440820" y="4624985"/>
            <a:ext cx="749766" cy="834128"/>
            <a:chOff x="0" y="0"/>
            <a:chExt cx="562322" cy="625595"/>
          </a:xfrm>
        </p:grpSpPr>
        <p:sp>
          <p:nvSpPr>
            <p:cNvPr id="1157" name="h"/>
            <p:cNvSpPr txBox="1"/>
            <p:nvPr/>
          </p:nvSpPr>
          <p:spPr>
            <a:xfrm>
              <a:off x="0" y="0"/>
              <a:ext cx="252231" cy="47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5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333"/>
                <a:t>h</a:t>
              </a:r>
            </a:p>
          </p:txBody>
        </p:sp>
        <p:sp>
          <p:nvSpPr>
            <p:cNvPr id="1158" name="t+1"/>
            <p:cNvSpPr txBox="1"/>
            <p:nvPr/>
          </p:nvSpPr>
          <p:spPr>
            <a:xfrm>
              <a:off x="161013" y="256266"/>
              <a:ext cx="401309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r>
                <a:rPr sz="2400"/>
                <a:t>t+1</a:t>
              </a:r>
            </a:p>
          </p:txBody>
        </p:sp>
      </p:grpSp>
      <p:sp>
        <p:nvSpPr>
          <p:cNvPr id="1160" name="="/>
          <p:cNvSpPr txBox="1"/>
          <p:nvPr/>
        </p:nvSpPr>
        <p:spPr>
          <a:xfrm>
            <a:off x="5860514" y="4668714"/>
            <a:ext cx="310660" cy="54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sz="2933"/>
              <a:t>=</a:t>
            </a:r>
          </a:p>
        </p:txBody>
      </p:sp>
      <p:sp>
        <p:nvSpPr>
          <p:cNvPr id="107" name="U ="/>
          <p:cNvSpPr txBox="1"/>
          <p:nvPr/>
        </p:nvSpPr>
        <p:spPr>
          <a:xfrm>
            <a:off x="4797984" y="1612516"/>
            <a:ext cx="759501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/>
          <a:p>
            <a: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3333" dirty="0"/>
              <a:t>U </a:t>
            </a:r>
            <a:r>
              <a:rPr sz="2533" dirty="0"/>
              <a:t>=</a:t>
            </a:r>
          </a:p>
        </p:txBody>
      </p:sp>
      <p:sp>
        <p:nvSpPr>
          <p:cNvPr id="108" name="W ="/>
          <p:cNvSpPr txBox="1"/>
          <p:nvPr/>
        </p:nvSpPr>
        <p:spPr>
          <a:xfrm>
            <a:off x="6847684" y="1599380"/>
            <a:ext cx="805988" cy="60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/>
          <a:p>
            <a:pPr>
              <a:defRPr sz="2500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3333"/>
              <a:t>W </a:t>
            </a:r>
            <a:r>
              <a:rPr sz="2533"/>
              <a:t>=</a:t>
            </a:r>
          </a:p>
        </p:txBody>
      </p:sp>
      <p:sp>
        <p:nvSpPr>
          <p:cNvPr id="109" name="Shape"/>
          <p:cNvSpPr/>
          <p:nvPr/>
        </p:nvSpPr>
        <p:spPr>
          <a:xfrm>
            <a:off x="5557333" y="1488133"/>
            <a:ext cx="1334776" cy="747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7" y="21600"/>
                </a:moveTo>
                <a:cubicBezTo>
                  <a:pt x="1293" y="21600"/>
                  <a:pt x="0" y="19988"/>
                  <a:pt x="0" y="18000"/>
                </a:cubicBezTo>
                <a:lnTo>
                  <a:pt x="0" y="3600"/>
                </a:lnTo>
                <a:cubicBezTo>
                  <a:pt x="0" y="1612"/>
                  <a:pt x="1293" y="0"/>
                  <a:pt x="2887" y="0"/>
                </a:cubicBezTo>
                <a:moveTo>
                  <a:pt x="18713" y="0"/>
                </a:moveTo>
                <a:cubicBezTo>
                  <a:pt x="20307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0307" y="21600"/>
                  <a:pt x="18713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110" name="0.5   0.4…"/>
          <p:cNvSpPr txBox="1"/>
          <p:nvPr/>
        </p:nvSpPr>
        <p:spPr>
          <a:xfrm>
            <a:off x="5688349" y="1446505"/>
            <a:ext cx="118073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0.5   0.4  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0.4   0.6   </a:t>
            </a:r>
          </a:p>
        </p:txBody>
      </p:sp>
      <p:sp>
        <p:nvSpPr>
          <p:cNvPr id="111" name="Shape"/>
          <p:cNvSpPr/>
          <p:nvPr/>
        </p:nvSpPr>
        <p:spPr>
          <a:xfrm>
            <a:off x="7607033" y="1420403"/>
            <a:ext cx="1424824" cy="799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7" y="21600"/>
                </a:moveTo>
                <a:cubicBezTo>
                  <a:pt x="1293" y="21600"/>
                  <a:pt x="0" y="19988"/>
                  <a:pt x="0" y="18000"/>
                </a:cubicBezTo>
                <a:lnTo>
                  <a:pt x="0" y="3600"/>
                </a:lnTo>
                <a:cubicBezTo>
                  <a:pt x="0" y="1612"/>
                  <a:pt x="1293" y="0"/>
                  <a:pt x="2887" y="0"/>
                </a:cubicBezTo>
                <a:moveTo>
                  <a:pt x="18713" y="0"/>
                </a:moveTo>
                <a:cubicBezTo>
                  <a:pt x="20307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0307" y="21600"/>
                  <a:pt x="18713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/>
          </a:p>
        </p:txBody>
      </p:sp>
      <p:sp>
        <p:nvSpPr>
          <p:cNvPr id="112" name="0.4   0.5…"/>
          <p:cNvSpPr txBox="1"/>
          <p:nvPr/>
        </p:nvSpPr>
        <p:spPr>
          <a:xfrm>
            <a:off x="7752737" y="1390616"/>
            <a:ext cx="139490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/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0.4   0.5  </a:t>
            </a:r>
          </a:p>
          <a:p>
            <a:pPr>
              <a:defRPr b="1">
                <a:solidFill>
                  <a:srgbClr val="000000"/>
                </a:solidFill>
              </a:defRPr>
            </a:pPr>
            <a:r>
              <a:rPr sz="2400" dirty="0"/>
              <a:t>0.3   0.5   </a:t>
            </a:r>
          </a:p>
        </p:txBody>
      </p:sp>
      <p:sp>
        <p:nvSpPr>
          <p:cNvPr id="113" name="Shape"/>
          <p:cNvSpPr/>
          <p:nvPr/>
        </p:nvSpPr>
        <p:spPr>
          <a:xfrm>
            <a:off x="9920650" y="1424034"/>
            <a:ext cx="559228" cy="798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21600"/>
                </a:moveTo>
                <a:cubicBezTo>
                  <a:pt x="1612" y="21600"/>
                  <a:pt x="0" y="20891"/>
                  <a:pt x="0" y="20016"/>
                </a:cubicBezTo>
                <a:lnTo>
                  <a:pt x="0" y="1584"/>
                </a:lnTo>
                <a:cubicBezTo>
                  <a:pt x="0" y="709"/>
                  <a:pt x="1612" y="0"/>
                  <a:pt x="3600" y="0"/>
                </a:cubicBezTo>
                <a:moveTo>
                  <a:pt x="18000" y="0"/>
                </a:moveTo>
                <a:cubicBezTo>
                  <a:pt x="19988" y="0"/>
                  <a:pt x="21600" y="709"/>
                  <a:pt x="21600" y="1584"/>
                </a:cubicBezTo>
                <a:lnTo>
                  <a:pt x="21600" y="20016"/>
                </a:lnTo>
                <a:cubicBezTo>
                  <a:pt x="21600" y="20891"/>
                  <a:pt x="19988" y="21600"/>
                  <a:pt x="18000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>
              <a:solidFill>
                <a:srgbClr val="FF0000"/>
              </a:solidFill>
            </a:endParaRPr>
          </a:p>
        </p:txBody>
      </p:sp>
      <p:sp>
        <p:nvSpPr>
          <p:cNvPr id="115" name="Shape"/>
          <p:cNvSpPr/>
          <p:nvPr/>
        </p:nvSpPr>
        <p:spPr>
          <a:xfrm>
            <a:off x="11292250" y="1390167"/>
            <a:ext cx="559228" cy="798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21600"/>
                </a:moveTo>
                <a:cubicBezTo>
                  <a:pt x="1612" y="21600"/>
                  <a:pt x="0" y="20891"/>
                  <a:pt x="0" y="20016"/>
                </a:cubicBezTo>
                <a:lnTo>
                  <a:pt x="0" y="1584"/>
                </a:lnTo>
                <a:cubicBezTo>
                  <a:pt x="0" y="709"/>
                  <a:pt x="1612" y="0"/>
                  <a:pt x="3600" y="0"/>
                </a:cubicBezTo>
                <a:moveTo>
                  <a:pt x="18000" y="0"/>
                </a:moveTo>
                <a:cubicBezTo>
                  <a:pt x="19988" y="0"/>
                  <a:pt x="21600" y="709"/>
                  <a:pt x="21600" y="1584"/>
                </a:cubicBezTo>
                <a:lnTo>
                  <a:pt x="21600" y="20016"/>
                </a:lnTo>
                <a:cubicBezTo>
                  <a:pt x="21600" y="20891"/>
                  <a:pt x="19988" y="21600"/>
                  <a:pt x="18000" y="21600"/>
                </a:cubicBezTo>
              </a:path>
            </a:pathLst>
          </a:custGeom>
          <a:ln>
            <a:solidFill>
              <a:srgbClr val="050403"/>
            </a:solidFill>
          </a:ln>
        </p:spPr>
        <p:txBody>
          <a:bodyPr lIns="60959" rIns="60959" anchor="ctr"/>
          <a:lstStyle/>
          <a:p>
            <a:pPr algn="ctr"/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Lets design some Recurrent networks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67421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Lets design some Recurrent </a:t>
            </a:r>
            <a:br>
              <a:rPr lang="en-US" dirty="0"/>
            </a:br>
            <a:r>
              <a:rPr dirty="0"/>
              <a:t>networks</a:t>
            </a:r>
          </a:p>
        </p:txBody>
      </p:sp>
      <p:sp>
        <p:nvSpPr>
          <p:cNvPr id="1164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52</a:t>
            </a:fld>
            <a:endParaRPr/>
          </a:p>
        </p:txBody>
      </p:sp>
      <p:grpSp>
        <p:nvGrpSpPr>
          <p:cNvPr id="1209" name="Group"/>
          <p:cNvGrpSpPr/>
          <p:nvPr/>
        </p:nvGrpSpPr>
        <p:grpSpPr>
          <a:xfrm>
            <a:off x="751565" y="1373783"/>
            <a:ext cx="10422633" cy="4373197"/>
            <a:chOff x="-1" y="-1"/>
            <a:chExt cx="7816973" cy="3279897"/>
          </a:xfrm>
        </p:grpSpPr>
        <p:sp>
          <p:nvSpPr>
            <p:cNvPr id="1165" name="Circle"/>
            <p:cNvSpPr/>
            <p:nvPr/>
          </p:nvSpPr>
          <p:spPr>
            <a:xfrm>
              <a:off x="4402025" y="1465211"/>
              <a:ext cx="406401" cy="406401"/>
            </a:xfrm>
            <a:prstGeom prst="ellips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1166" name="Circle"/>
            <p:cNvSpPr/>
            <p:nvPr/>
          </p:nvSpPr>
          <p:spPr>
            <a:xfrm>
              <a:off x="5868875" y="1465211"/>
              <a:ext cx="406401" cy="406401"/>
            </a:xfrm>
            <a:prstGeom prst="ellips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1167" name="Circle"/>
            <p:cNvSpPr/>
            <p:nvPr/>
          </p:nvSpPr>
          <p:spPr>
            <a:xfrm>
              <a:off x="7335725" y="1465211"/>
              <a:ext cx="406401" cy="406401"/>
            </a:xfrm>
            <a:prstGeom prst="ellips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1168" name="Line"/>
            <p:cNvSpPr/>
            <p:nvPr/>
          </p:nvSpPr>
          <p:spPr>
            <a:xfrm flipH="1" flipV="1">
              <a:off x="7538452" y="570754"/>
              <a:ext cx="3275" cy="8436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169" name="Line"/>
            <p:cNvSpPr/>
            <p:nvPr/>
          </p:nvSpPr>
          <p:spPr>
            <a:xfrm>
              <a:off x="6322526" y="1681111"/>
              <a:ext cx="964957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grpSp>
          <p:nvGrpSpPr>
            <p:cNvPr id="1172" name="Group"/>
            <p:cNvGrpSpPr/>
            <p:nvPr/>
          </p:nvGrpSpPr>
          <p:grpSpPr>
            <a:xfrm>
              <a:off x="1422399" y="2590799"/>
              <a:ext cx="382664" cy="689097"/>
              <a:chOff x="0" y="0"/>
              <a:chExt cx="382662" cy="689095"/>
            </a:xfrm>
          </p:grpSpPr>
          <p:sp>
            <p:nvSpPr>
              <p:cNvPr id="1170" name="x"/>
              <p:cNvSpPr txBox="1"/>
              <p:nvPr/>
            </p:nvSpPr>
            <p:spPr>
              <a:xfrm>
                <a:off x="0" y="0"/>
                <a:ext cx="263050" cy="553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/>
                  <a:t>x</a:t>
                </a:r>
              </a:p>
            </p:txBody>
          </p:sp>
          <p:sp>
            <p:nvSpPr>
              <p:cNvPr id="1171" name="1"/>
              <p:cNvSpPr txBox="1"/>
              <p:nvPr/>
            </p:nvSpPr>
            <p:spPr>
              <a:xfrm>
                <a:off x="173713" y="319766"/>
                <a:ext cx="208949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1</a:t>
                </a:r>
              </a:p>
            </p:txBody>
          </p:sp>
        </p:grpSp>
        <p:grpSp>
          <p:nvGrpSpPr>
            <p:cNvPr id="1175" name="Group"/>
            <p:cNvGrpSpPr/>
            <p:nvPr/>
          </p:nvGrpSpPr>
          <p:grpSpPr>
            <a:xfrm>
              <a:off x="5968999" y="2578099"/>
              <a:ext cx="575025" cy="689097"/>
              <a:chOff x="0" y="0"/>
              <a:chExt cx="575022" cy="689095"/>
            </a:xfrm>
          </p:grpSpPr>
          <p:sp>
            <p:nvSpPr>
              <p:cNvPr id="1173" name="x"/>
              <p:cNvSpPr txBox="1"/>
              <p:nvPr/>
            </p:nvSpPr>
            <p:spPr>
              <a:xfrm>
                <a:off x="0" y="0"/>
                <a:ext cx="263050" cy="553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/>
                  <a:t>x</a:t>
                </a:r>
              </a:p>
            </p:txBody>
          </p:sp>
          <p:sp>
            <p:nvSpPr>
              <p:cNvPr id="1174" name="n-1"/>
              <p:cNvSpPr txBox="1"/>
              <p:nvPr/>
            </p:nvSpPr>
            <p:spPr>
              <a:xfrm>
                <a:off x="173713" y="319766"/>
                <a:ext cx="401309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n-1</a:t>
                </a:r>
              </a:p>
            </p:txBody>
          </p:sp>
        </p:grpSp>
        <p:sp>
          <p:nvSpPr>
            <p:cNvPr id="1176" name="Line"/>
            <p:cNvSpPr/>
            <p:nvPr/>
          </p:nvSpPr>
          <p:spPr>
            <a:xfrm flipH="1" flipV="1">
              <a:off x="4617451" y="1904254"/>
              <a:ext cx="3276" cy="8436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177" name="Line"/>
            <p:cNvSpPr/>
            <p:nvPr/>
          </p:nvSpPr>
          <p:spPr>
            <a:xfrm flipH="1" flipV="1">
              <a:off x="6077951" y="1904254"/>
              <a:ext cx="3276" cy="8436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178" name="Line"/>
            <p:cNvSpPr/>
            <p:nvPr/>
          </p:nvSpPr>
          <p:spPr>
            <a:xfrm flipH="1" flipV="1">
              <a:off x="7551152" y="1904254"/>
              <a:ext cx="3275" cy="8436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grpSp>
          <p:nvGrpSpPr>
            <p:cNvPr id="1181" name="Group"/>
            <p:cNvGrpSpPr/>
            <p:nvPr/>
          </p:nvGrpSpPr>
          <p:grpSpPr>
            <a:xfrm>
              <a:off x="7429499" y="2578099"/>
              <a:ext cx="387473" cy="689097"/>
              <a:chOff x="0" y="0"/>
              <a:chExt cx="387471" cy="689095"/>
            </a:xfrm>
          </p:grpSpPr>
          <p:sp>
            <p:nvSpPr>
              <p:cNvPr id="1179" name="x"/>
              <p:cNvSpPr txBox="1"/>
              <p:nvPr/>
            </p:nvSpPr>
            <p:spPr>
              <a:xfrm>
                <a:off x="0" y="0"/>
                <a:ext cx="263050" cy="553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/>
                  <a:t>x</a:t>
                </a:r>
              </a:p>
            </p:txBody>
          </p:sp>
          <p:sp>
            <p:nvSpPr>
              <p:cNvPr id="1180" name="n"/>
              <p:cNvSpPr txBox="1"/>
              <p:nvPr/>
            </p:nvSpPr>
            <p:spPr>
              <a:xfrm>
                <a:off x="173713" y="319766"/>
                <a:ext cx="213758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n</a:t>
                </a:r>
              </a:p>
            </p:txBody>
          </p:sp>
        </p:grpSp>
        <p:sp>
          <p:nvSpPr>
            <p:cNvPr id="1182" name="Circle"/>
            <p:cNvSpPr/>
            <p:nvPr/>
          </p:nvSpPr>
          <p:spPr>
            <a:xfrm>
              <a:off x="2878025" y="1465211"/>
              <a:ext cx="406401" cy="406401"/>
            </a:xfrm>
            <a:prstGeom prst="ellips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1183" name="Line"/>
            <p:cNvSpPr/>
            <p:nvPr/>
          </p:nvSpPr>
          <p:spPr>
            <a:xfrm flipH="1" flipV="1">
              <a:off x="3093451" y="1904254"/>
              <a:ext cx="3276" cy="8436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184" name="Line"/>
            <p:cNvSpPr/>
            <p:nvPr/>
          </p:nvSpPr>
          <p:spPr>
            <a:xfrm>
              <a:off x="1852126" y="1681111"/>
              <a:ext cx="964956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185" name="Circle"/>
            <p:cNvSpPr/>
            <p:nvPr/>
          </p:nvSpPr>
          <p:spPr>
            <a:xfrm>
              <a:off x="1354025" y="1465211"/>
              <a:ext cx="406401" cy="406401"/>
            </a:xfrm>
            <a:prstGeom prst="ellips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1186" name="Line"/>
            <p:cNvSpPr/>
            <p:nvPr/>
          </p:nvSpPr>
          <p:spPr>
            <a:xfrm flipH="1" flipV="1">
              <a:off x="1569451" y="1904254"/>
              <a:ext cx="3276" cy="8436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grpSp>
          <p:nvGrpSpPr>
            <p:cNvPr id="1189" name="Group"/>
            <p:cNvGrpSpPr/>
            <p:nvPr/>
          </p:nvGrpSpPr>
          <p:grpSpPr>
            <a:xfrm>
              <a:off x="2946399" y="2590799"/>
              <a:ext cx="382664" cy="689097"/>
              <a:chOff x="0" y="0"/>
              <a:chExt cx="382662" cy="689095"/>
            </a:xfrm>
          </p:grpSpPr>
          <p:sp>
            <p:nvSpPr>
              <p:cNvPr id="1187" name="x"/>
              <p:cNvSpPr txBox="1"/>
              <p:nvPr/>
            </p:nvSpPr>
            <p:spPr>
              <a:xfrm>
                <a:off x="0" y="0"/>
                <a:ext cx="263050" cy="553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/>
                  <a:t>x</a:t>
                </a:r>
              </a:p>
            </p:txBody>
          </p:sp>
          <p:sp>
            <p:nvSpPr>
              <p:cNvPr id="1188" name="2"/>
              <p:cNvSpPr txBox="1"/>
              <p:nvPr/>
            </p:nvSpPr>
            <p:spPr>
              <a:xfrm>
                <a:off x="173713" y="319766"/>
                <a:ext cx="208949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2</a:t>
                </a:r>
              </a:p>
            </p:txBody>
          </p:sp>
        </p:grpSp>
        <p:sp>
          <p:nvSpPr>
            <p:cNvPr id="1190" name="Group"/>
            <p:cNvSpPr txBox="1"/>
            <p:nvPr/>
          </p:nvSpPr>
          <p:spPr>
            <a:xfrm>
              <a:off x="4349200" y="2614425"/>
              <a:ext cx="53115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3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4000"/>
                <a:t>….</a:t>
              </a:r>
            </a:p>
          </p:txBody>
        </p:sp>
        <p:sp>
          <p:nvSpPr>
            <p:cNvPr id="1191" name="Line"/>
            <p:cNvSpPr/>
            <p:nvPr/>
          </p:nvSpPr>
          <p:spPr>
            <a:xfrm>
              <a:off x="328126" y="1681111"/>
              <a:ext cx="964956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grpSp>
          <p:nvGrpSpPr>
            <p:cNvPr id="1194" name="Group"/>
            <p:cNvGrpSpPr/>
            <p:nvPr/>
          </p:nvGrpSpPr>
          <p:grpSpPr>
            <a:xfrm>
              <a:off x="7401054" y="-1"/>
              <a:ext cx="362073" cy="689097"/>
              <a:chOff x="0" y="0"/>
              <a:chExt cx="362071" cy="689095"/>
            </a:xfrm>
          </p:grpSpPr>
          <p:sp>
            <p:nvSpPr>
              <p:cNvPr id="1192" name="o"/>
              <p:cNvSpPr txBox="1"/>
              <p:nvPr/>
            </p:nvSpPr>
            <p:spPr>
              <a:xfrm>
                <a:off x="0" y="0"/>
                <a:ext cx="284690" cy="553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/>
                  <a:t>o</a:t>
                </a:r>
              </a:p>
            </p:txBody>
          </p:sp>
          <p:sp>
            <p:nvSpPr>
              <p:cNvPr id="1193" name="n"/>
              <p:cNvSpPr txBox="1"/>
              <p:nvPr/>
            </p:nvSpPr>
            <p:spPr>
              <a:xfrm>
                <a:off x="148313" y="319766"/>
                <a:ext cx="213758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n</a:t>
                </a:r>
              </a:p>
            </p:txBody>
          </p:sp>
        </p:grpSp>
        <p:grpSp>
          <p:nvGrpSpPr>
            <p:cNvPr id="1197" name="Group"/>
            <p:cNvGrpSpPr/>
            <p:nvPr/>
          </p:nvGrpSpPr>
          <p:grpSpPr>
            <a:xfrm>
              <a:off x="-1" y="1358899"/>
              <a:ext cx="382664" cy="689097"/>
              <a:chOff x="0" y="0"/>
              <a:chExt cx="382662" cy="689095"/>
            </a:xfrm>
          </p:grpSpPr>
          <p:sp>
            <p:nvSpPr>
              <p:cNvPr id="1195" name="h"/>
              <p:cNvSpPr txBox="1"/>
              <p:nvPr/>
            </p:nvSpPr>
            <p:spPr>
              <a:xfrm>
                <a:off x="0" y="0"/>
                <a:ext cx="284691" cy="553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/>
                  <a:t>h</a:t>
                </a:r>
              </a:p>
            </p:txBody>
          </p:sp>
          <p:sp>
            <p:nvSpPr>
              <p:cNvPr id="1196" name="0"/>
              <p:cNvSpPr txBox="1"/>
              <p:nvPr/>
            </p:nvSpPr>
            <p:spPr>
              <a:xfrm>
                <a:off x="173713" y="319766"/>
                <a:ext cx="208949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0</a:t>
                </a:r>
              </a:p>
            </p:txBody>
          </p:sp>
        </p:grpSp>
        <p:grpSp>
          <p:nvGrpSpPr>
            <p:cNvPr id="1200" name="Group"/>
            <p:cNvGrpSpPr/>
            <p:nvPr/>
          </p:nvGrpSpPr>
          <p:grpSpPr>
            <a:xfrm>
              <a:off x="1793575" y="1097416"/>
              <a:ext cx="382664" cy="689096"/>
              <a:chOff x="0" y="0"/>
              <a:chExt cx="382662" cy="689095"/>
            </a:xfrm>
          </p:grpSpPr>
          <p:sp>
            <p:nvSpPr>
              <p:cNvPr id="1198" name="h"/>
              <p:cNvSpPr txBox="1"/>
              <p:nvPr/>
            </p:nvSpPr>
            <p:spPr>
              <a:xfrm>
                <a:off x="0" y="0"/>
                <a:ext cx="284691" cy="553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/>
                  <a:t>h</a:t>
                </a:r>
              </a:p>
            </p:txBody>
          </p:sp>
          <p:sp>
            <p:nvSpPr>
              <p:cNvPr id="1199" name="1"/>
              <p:cNvSpPr txBox="1"/>
              <p:nvPr/>
            </p:nvSpPr>
            <p:spPr>
              <a:xfrm>
                <a:off x="173713" y="319766"/>
                <a:ext cx="208949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1</a:t>
                </a:r>
              </a:p>
            </p:txBody>
          </p:sp>
        </p:grpSp>
        <p:grpSp>
          <p:nvGrpSpPr>
            <p:cNvPr id="1203" name="Group"/>
            <p:cNvGrpSpPr/>
            <p:nvPr/>
          </p:nvGrpSpPr>
          <p:grpSpPr>
            <a:xfrm>
              <a:off x="3317575" y="1097416"/>
              <a:ext cx="382664" cy="689096"/>
              <a:chOff x="0" y="0"/>
              <a:chExt cx="382662" cy="689095"/>
            </a:xfrm>
          </p:grpSpPr>
          <p:sp>
            <p:nvSpPr>
              <p:cNvPr id="1201" name="h"/>
              <p:cNvSpPr txBox="1"/>
              <p:nvPr/>
            </p:nvSpPr>
            <p:spPr>
              <a:xfrm>
                <a:off x="0" y="0"/>
                <a:ext cx="284691" cy="553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/>
                  <a:t>h</a:t>
                </a:r>
              </a:p>
            </p:txBody>
          </p:sp>
          <p:sp>
            <p:nvSpPr>
              <p:cNvPr id="1202" name="2"/>
              <p:cNvSpPr txBox="1"/>
              <p:nvPr/>
            </p:nvSpPr>
            <p:spPr>
              <a:xfrm>
                <a:off x="173713" y="319766"/>
                <a:ext cx="208949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2</a:t>
                </a:r>
              </a:p>
            </p:txBody>
          </p:sp>
        </p:grpSp>
        <p:grpSp>
          <p:nvGrpSpPr>
            <p:cNvPr id="1206" name="Group"/>
            <p:cNvGrpSpPr/>
            <p:nvPr/>
          </p:nvGrpSpPr>
          <p:grpSpPr>
            <a:xfrm>
              <a:off x="6238575" y="1097416"/>
              <a:ext cx="575025" cy="689096"/>
              <a:chOff x="0" y="0"/>
              <a:chExt cx="575022" cy="689095"/>
            </a:xfrm>
          </p:grpSpPr>
          <p:sp>
            <p:nvSpPr>
              <p:cNvPr id="1204" name="h"/>
              <p:cNvSpPr txBox="1"/>
              <p:nvPr/>
            </p:nvSpPr>
            <p:spPr>
              <a:xfrm>
                <a:off x="0" y="0"/>
                <a:ext cx="284690" cy="553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 sz="3000" i="1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rPr sz="4000"/>
                  <a:t>h</a:t>
                </a:r>
              </a:p>
            </p:txBody>
          </p:sp>
          <p:sp>
            <p:nvSpPr>
              <p:cNvPr id="1205" name="n-1"/>
              <p:cNvSpPr txBox="1"/>
              <p:nvPr/>
            </p:nvSpPr>
            <p:spPr>
              <a:xfrm>
                <a:off x="173713" y="319766"/>
                <a:ext cx="401309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0959" tIns="60959" rIns="60959" bIns="60959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r>
                  <a:rPr sz="2400"/>
                  <a:t>n-1</a:t>
                </a:r>
              </a:p>
            </p:txBody>
          </p:sp>
        </p:grpSp>
        <p:sp>
          <p:nvSpPr>
            <p:cNvPr id="1207" name="Group"/>
            <p:cNvSpPr txBox="1"/>
            <p:nvPr/>
          </p:nvSpPr>
          <p:spPr>
            <a:xfrm>
              <a:off x="3587200" y="1204725"/>
              <a:ext cx="662199" cy="692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3900" i="1">
                  <a:solidFill>
                    <a:schemeClr val="accent1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5200"/>
                <a:t>….</a:t>
              </a:r>
            </a:p>
          </p:txBody>
        </p:sp>
        <p:sp>
          <p:nvSpPr>
            <p:cNvPr id="1208" name="Group"/>
            <p:cNvSpPr txBox="1"/>
            <p:nvPr/>
          </p:nvSpPr>
          <p:spPr>
            <a:xfrm>
              <a:off x="4984200" y="1204725"/>
              <a:ext cx="662199" cy="692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3900" i="1">
                  <a:solidFill>
                    <a:schemeClr val="accent1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5200"/>
                <a:t>….</a:t>
              </a:r>
            </a:p>
          </p:txBody>
        </p:sp>
      </p:grpSp>
      <p:sp>
        <p:nvSpPr>
          <p:cNvPr id="1210" name="Sentiment Classification"/>
          <p:cNvSpPr txBox="1"/>
          <p:nvPr/>
        </p:nvSpPr>
        <p:spPr>
          <a:xfrm>
            <a:off x="4004712" y="1881966"/>
            <a:ext cx="3867980" cy="54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sz="2933" b="1" dirty="0">
                <a:solidFill>
                  <a:srgbClr val="0070C0"/>
                </a:solidFill>
              </a:rPr>
              <a:t>Sentiment Classification</a:t>
            </a:r>
          </a:p>
        </p:txBody>
      </p:sp>
      <p:sp>
        <p:nvSpPr>
          <p:cNvPr id="1211" name="Movie"/>
          <p:cNvSpPr txBox="1"/>
          <p:nvPr/>
        </p:nvSpPr>
        <p:spPr>
          <a:xfrm>
            <a:off x="2388651" y="5612322"/>
            <a:ext cx="91044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rPr sz="2400"/>
              <a:t>Movie</a:t>
            </a:r>
          </a:p>
        </p:txBody>
      </p:sp>
      <p:sp>
        <p:nvSpPr>
          <p:cNvPr id="1212" name="was"/>
          <p:cNvSpPr txBox="1"/>
          <p:nvPr/>
        </p:nvSpPr>
        <p:spPr>
          <a:xfrm>
            <a:off x="4522252" y="5612322"/>
            <a:ext cx="6069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rPr sz="2400"/>
              <a:t>was</a:t>
            </a:r>
          </a:p>
        </p:txBody>
      </p:sp>
      <p:sp>
        <p:nvSpPr>
          <p:cNvPr id="1213" name="and"/>
          <p:cNvSpPr txBox="1"/>
          <p:nvPr/>
        </p:nvSpPr>
        <p:spPr>
          <a:xfrm>
            <a:off x="8687852" y="5612322"/>
            <a:ext cx="59439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rPr sz="2400"/>
              <a:t>and</a:t>
            </a:r>
          </a:p>
        </p:txBody>
      </p:sp>
      <p:sp>
        <p:nvSpPr>
          <p:cNvPr id="1214" name="boring"/>
          <p:cNvSpPr txBox="1"/>
          <p:nvPr/>
        </p:nvSpPr>
        <p:spPr>
          <a:xfrm>
            <a:off x="10516652" y="5612322"/>
            <a:ext cx="93102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rPr sz="2400"/>
              <a:t>boring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53</a:t>
            </a:fld>
            <a:endParaRPr/>
          </a:p>
        </p:txBody>
      </p:sp>
      <p:sp>
        <p:nvSpPr>
          <p:cNvPr id="1219" name="Circle"/>
          <p:cNvSpPr/>
          <p:nvPr/>
        </p:nvSpPr>
        <p:spPr>
          <a:xfrm>
            <a:off x="5096933" y="3666067"/>
            <a:ext cx="541867" cy="541867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60959" rIns="60959" anchor="ctr"/>
          <a:lstStyle/>
          <a:p>
            <a:endParaRPr sz="2400"/>
          </a:p>
        </p:txBody>
      </p:sp>
      <p:sp>
        <p:nvSpPr>
          <p:cNvPr id="1220" name="Circle"/>
          <p:cNvSpPr/>
          <p:nvPr/>
        </p:nvSpPr>
        <p:spPr>
          <a:xfrm>
            <a:off x="7052733" y="3666067"/>
            <a:ext cx="541867" cy="541867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60959" rIns="60959" anchor="ctr"/>
          <a:lstStyle/>
          <a:p>
            <a:endParaRPr sz="2400"/>
          </a:p>
        </p:txBody>
      </p:sp>
      <p:sp>
        <p:nvSpPr>
          <p:cNvPr id="1221" name="Circle"/>
          <p:cNvSpPr/>
          <p:nvPr/>
        </p:nvSpPr>
        <p:spPr>
          <a:xfrm>
            <a:off x="9008533" y="3666067"/>
            <a:ext cx="541867" cy="541867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60959" rIns="60959" anchor="ctr"/>
          <a:lstStyle/>
          <a:p>
            <a:endParaRPr sz="2400"/>
          </a:p>
        </p:txBody>
      </p:sp>
      <p:sp>
        <p:nvSpPr>
          <p:cNvPr id="1222" name="Line"/>
          <p:cNvSpPr/>
          <p:nvPr/>
        </p:nvSpPr>
        <p:spPr>
          <a:xfrm flipH="1" flipV="1">
            <a:off x="9278837" y="2473457"/>
            <a:ext cx="4367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23" name="Line"/>
          <p:cNvSpPr/>
          <p:nvPr/>
        </p:nvSpPr>
        <p:spPr>
          <a:xfrm>
            <a:off x="7657602" y="3953933"/>
            <a:ext cx="1286609" cy="0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24" name="Line"/>
          <p:cNvSpPr/>
          <p:nvPr/>
        </p:nvSpPr>
        <p:spPr>
          <a:xfrm flipH="1" flipV="1">
            <a:off x="5384168" y="4251457"/>
            <a:ext cx="4368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25" name="Line"/>
          <p:cNvSpPr/>
          <p:nvPr/>
        </p:nvSpPr>
        <p:spPr>
          <a:xfrm flipH="1" flipV="1">
            <a:off x="7331501" y="4251457"/>
            <a:ext cx="4368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26" name="Line"/>
          <p:cNvSpPr/>
          <p:nvPr/>
        </p:nvSpPr>
        <p:spPr>
          <a:xfrm flipH="1" flipV="1">
            <a:off x="9295770" y="4251457"/>
            <a:ext cx="4367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27" name="Circle"/>
          <p:cNvSpPr/>
          <p:nvPr/>
        </p:nvSpPr>
        <p:spPr>
          <a:xfrm>
            <a:off x="3064933" y="3666067"/>
            <a:ext cx="541867" cy="541867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60959" rIns="60959" anchor="ctr"/>
          <a:lstStyle/>
          <a:p>
            <a:endParaRPr sz="2400"/>
          </a:p>
        </p:txBody>
      </p:sp>
      <p:sp>
        <p:nvSpPr>
          <p:cNvPr id="1228" name="Line"/>
          <p:cNvSpPr/>
          <p:nvPr/>
        </p:nvSpPr>
        <p:spPr>
          <a:xfrm flipH="1" flipV="1">
            <a:off x="3352168" y="4251457"/>
            <a:ext cx="4368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29" name="Line"/>
          <p:cNvSpPr/>
          <p:nvPr/>
        </p:nvSpPr>
        <p:spPr>
          <a:xfrm>
            <a:off x="1697068" y="3953933"/>
            <a:ext cx="1286609" cy="0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30" name="Circle"/>
          <p:cNvSpPr/>
          <p:nvPr/>
        </p:nvSpPr>
        <p:spPr>
          <a:xfrm>
            <a:off x="1032933" y="3666067"/>
            <a:ext cx="541867" cy="541867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60959" rIns="60959" anchor="ctr"/>
          <a:lstStyle/>
          <a:p>
            <a:endParaRPr sz="2400"/>
          </a:p>
        </p:txBody>
      </p:sp>
      <p:sp>
        <p:nvSpPr>
          <p:cNvPr id="1231" name="Line"/>
          <p:cNvSpPr/>
          <p:nvPr/>
        </p:nvSpPr>
        <p:spPr>
          <a:xfrm flipH="1" flipV="1">
            <a:off x="1320168" y="4251457"/>
            <a:ext cx="4368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32" name="Line"/>
          <p:cNvSpPr/>
          <p:nvPr/>
        </p:nvSpPr>
        <p:spPr>
          <a:xfrm>
            <a:off x="342076" y="3953933"/>
            <a:ext cx="609601" cy="0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33" name="Line"/>
          <p:cNvSpPr/>
          <p:nvPr/>
        </p:nvSpPr>
        <p:spPr>
          <a:xfrm flipH="1" flipV="1">
            <a:off x="5384168" y="2473457"/>
            <a:ext cx="4368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34" name="Line"/>
          <p:cNvSpPr/>
          <p:nvPr/>
        </p:nvSpPr>
        <p:spPr>
          <a:xfrm flipH="1" flipV="1">
            <a:off x="7331501" y="2473457"/>
            <a:ext cx="4368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35" name="Line"/>
          <p:cNvSpPr/>
          <p:nvPr/>
        </p:nvSpPr>
        <p:spPr>
          <a:xfrm flipH="1" flipV="1">
            <a:off x="3352168" y="2473457"/>
            <a:ext cx="4368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36" name="Line"/>
          <p:cNvSpPr/>
          <p:nvPr/>
        </p:nvSpPr>
        <p:spPr>
          <a:xfrm flipH="1" flipV="1">
            <a:off x="1320168" y="2473457"/>
            <a:ext cx="4368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37" name="M"/>
          <p:cNvSpPr txBox="1"/>
          <p:nvPr/>
        </p:nvSpPr>
        <p:spPr>
          <a:xfrm>
            <a:off x="1096685" y="5335190"/>
            <a:ext cx="445313" cy="54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sz="2933"/>
              <a:t>M</a:t>
            </a:r>
          </a:p>
        </p:txBody>
      </p:sp>
      <p:sp>
        <p:nvSpPr>
          <p:cNvPr id="1238" name="A"/>
          <p:cNvSpPr txBox="1"/>
          <p:nvPr/>
        </p:nvSpPr>
        <p:spPr>
          <a:xfrm>
            <a:off x="1096685" y="1948523"/>
            <a:ext cx="341117" cy="54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sz="2933"/>
              <a:t>A</a:t>
            </a:r>
          </a:p>
        </p:txBody>
      </p:sp>
      <p:sp>
        <p:nvSpPr>
          <p:cNvPr id="1239" name="A"/>
          <p:cNvSpPr txBox="1"/>
          <p:nvPr/>
        </p:nvSpPr>
        <p:spPr>
          <a:xfrm>
            <a:off x="3191013" y="5335190"/>
            <a:ext cx="341117" cy="54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sz="2933"/>
              <a:t>A</a:t>
            </a:r>
          </a:p>
        </p:txBody>
      </p:sp>
      <p:sp>
        <p:nvSpPr>
          <p:cNvPr id="1240" name="C"/>
          <p:cNvSpPr txBox="1"/>
          <p:nvPr/>
        </p:nvSpPr>
        <p:spPr>
          <a:xfrm>
            <a:off x="3142202" y="1948523"/>
            <a:ext cx="323484" cy="54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sz="2933"/>
              <a:t>C</a:t>
            </a:r>
          </a:p>
        </p:txBody>
      </p:sp>
      <p:sp>
        <p:nvSpPr>
          <p:cNvPr id="1241" name="C"/>
          <p:cNvSpPr txBox="1"/>
          <p:nvPr/>
        </p:nvSpPr>
        <p:spPr>
          <a:xfrm>
            <a:off x="5225002" y="5335190"/>
            <a:ext cx="323484" cy="54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sz="2933"/>
              <a:t>C</a:t>
            </a:r>
          </a:p>
        </p:txBody>
      </p:sp>
      <p:sp>
        <p:nvSpPr>
          <p:cNvPr id="1242" name="H"/>
          <p:cNvSpPr txBox="1"/>
          <p:nvPr/>
        </p:nvSpPr>
        <p:spPr>
          <a:xfrm>
            <a:off x="5225002" y="1948523"/>
            <a:ext cx="357147" cy="54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sz="2933"/>
              <a:t>H</a:t>
            </a:r>
          </a:p>
        </p:txBody>
      </p:sp>
      <p:sp>
        <p:nvSpPr>
          <p:cNvPr id="1243" name="H"/>
          <p:cNvSpPr txBox="1"/>
          <p:nvPr/>
        </p:nvSpPr>
        <p:spPr>
          <a:xfrm>
            <a:off x="7155402" y="5335190"/>
            <a:ext cx="357147" cy="54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sz="2933"/>
              <a:t>H</a:t>
            </a:r>
          </a:p>
        </p:txBody>
      </p:sp>
      <p:sp>
        <p:nvSpPr>
          <p:cNvPr id="1244" name="I"/>
          <p:cNvSpPr txBox="1"/>
          <p:nvPr/>
        </p:nvSpPr>
        <p:spPr>
          <a:xfrm>
            <a:off x="7189269" y="1948523"/>
            <a:ext cx="217686" cy="54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sz="2933"/>
              <a:t>I</a:t>
            </a:r>
          </a:p>
        </p:txBody>
      </p:sp>
      <p:sp>
        <p:nvSpPr>
          <p:cNvPr id="1245" name="Line"/>
          <p:cNvSpPr/>
          <p:nvPr/>
        </p:nvSpPr>
        <p:spPr>
          <a:xfrm>
            <a:off x="3729068" y="3953933"/>
            <a:ext cx="1286609" cy="0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46" name="Line"/>
          <p:cNvSpPr/>
          <p:nvPr/>
        </p:nvSpPr>
        <p:spPr>
          <a:xfrm>
            <a:off x="5693334" y="3953933"/>
            <a:ext cx="1286609" cy="0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47" name="Circle"/>
          <p:cNvSpPr/>
          <p:nvPr/>
        </p:nvSpPr>
        <p:spPr>
          <a:xfrm>
            <a:off x="10955867" y="3666067"/>
            <a:ext cx="541867" cy="541867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60959" rIns="60959" anchor="ctr"/>
          <a:lstStyle/>
          <a:p>
            <a:endParaRPr sz="2400"/>
          </a:p>
        </p:txBody>
      </p:sp>
      <p:sp>
        <p:nvSpPr>
          <p:cNvPr id="1248" name="Line"/>
          <p:cNvSpPr/>
          <p:nvPr/>
        </p:nvSpPr>
        <p:spPr>
          <a:xfrm flipH="1" flipV="1">
            <a:off x="11226170" y="2473457"/>
            <a:ext cx="4367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49" name="Line"/>
          <p:cNvSpPr/>
          <p:nvPr/>
        </p:nvSpPr>
        <p:spPr>
          <a:xfrm>
            <a:off x="9604936" y="3953933"/>
            <a:ext cx="1286609" cy="0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sp>
        <p:nvSpPr>
          <p:cNvPr id="1250" name="Line"/>
          <p:cNvSpPr/>
          <p:nvPr/>
        </p:nvSpPr>
        <p:spPr>
          <a:xfrm flipH="1" flipV="1">
            <a:off x="11243103" y="4251457"/>
            <a:ext cx="4367" cy="1124879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grpSp>
        <p:nvGrpSpPr>
          <p:cNvPr id="1255" name="Group"/>
          <p:cNvGrpSpPr/>
          <p:nvPr/>
        </p:nvGrpSpPr>
        <p:grpSpPr>
          <a:xfrm>
            <a:off x="9085802" y="1948523"/>
            <a:ext cx="2414097" cy="3961120"/>
            <a:chOff x="0" y="0"/>
            <a:chExt cx="1810572" cy="2970838"/>
          </a:xfrm>
        </p:grpSpPr>
        <p:sp>
          <p:nvSpPr>
            <p:cNvPr id="1251" name="I"/>
            <p:cNvSpPr txBox="1"/>
            <p:nvPr/>
          </p:nvSpPr>
          <p:spPr>
            <a:xfrm>
              <a:off x="76200" y="2540000"/>
              <a:ext cx="163264" cy="430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200">
                  <a:solidFill>
                    <a:srgbClr val="000000"/>
                  </a:solidFill>
                </a:defRPr>
              </a:lvl1pPr>
            </a:lstStyle>
            <a:p>
              <a:r>
                <a:rPr sz="2933"/>
                <a:t>I</a:t>
              </a:r>
            </a:p>
          </p:txBody>
        </p:sp>
        <p:sp>
          <p:nvSpPr>
            <p:cNvPr id="1252" name="N"/>
            <p:cNvSpPr txBox="1"/>
            <p:nvPr/>
          </p:nvSpPr>
          <p:spPr>
            <a:xfrm>
              <a:off x="0" y="0"/>
              <a:ext cx="273872" cy="430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200">
                  <a:solidFill>
                    <a:srgbClr val="000000"/>
                  </a:solidFill>
                </a:defRPr>
              </a:lvl1pPr>
            </a:lstStyle>
            <a:p>
              <a:r>
                <a:rPr sz="2933"/>
                <a:t>N</a:t>
              </a:r>
            </a:p>
          </p:txBody>
        </p:sp>
        <p:sp>
          <p:nvSpPr>
            <p:cNvPr id="1253" name="N"/>
            <p:cNvSpPr txBox="1"/>
            <p:nvPr/>
          </p:nvSpPr>
          <p:spPr>
            <a:xfrm>
              <a:off x="1536700" y="2540000"/>
              <a:ext cx="273872" cy="430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200">
                  <a:solidFill>
                    <a:srgbClr val="000000"/>
                  </a:solidFill>
                </a:defRPr>
              </a:lvl1pPr>
            </a:lstStyle>
            <a:p>
              <a:r>
                <a:rPr sz="2933"/>
                <a:t>N</a:t>
              </a:r>
            </a:p>
          </p:txBody>
        </p:sp>
        <p:sp>
          <p:nvSpPr>
            <p:cNvPr id="1254" name="…"/>
            <p:cNvSpPr txBox="1"/>
            <p:nvPr/>
          </p:nvSpPr>
          <p:spPr>
            <a:xfrm>
              <a:off x="1460500" y="0"/>
              <a:ext cx="287096" cy="430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>
                <a:defRPr sz="2200">
                  <a:solidFill>
                    <a:srgbClr val="000000"/>
                  </a:solidFill>
                </a:defRPr>
              </a:lvl1pPr>
            </a:lstStyle>
            <a:p>
              <a:r>
                <a:rPr sz="2933"/>
                <a:t>…</a:t>
              </a:r>
            </a:p>
          </p:txBody>
        </p:sp>
      </p:grpSp>
      <p:sp>
        <p:nvSpPr>
          <p:cNvPr id="42" name="Lets design some Recurrent networks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67421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Lets design some Recurrent </a:t>
            </a:r>
            <a:br>
              <a:rPr lang="en-US" dirty="0"/>
            </a:br>
            <a:r>
              <a:rPr dirty="0"/>
              <a:t>networks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8" grpId="0" animBg="1" advAuto="0"/>
      <p:bldP spid="1239" grpId="0" animBg="1" advAuto="0"/>
      <p:bldP spid="1240" grpId="0" animBg="1" advAuto="0"/>
      <p:bldP spid="1241" grpId="0" animBg="1" advAuto="0"/>
      <p:bldP spid="1242" grpId="0" animBg="1" advAuto="0"/>
      <p:bldP spid="1243" grpId="0" animBg="1" advAuto="0"/>
      <p:bldP spid="1244" grpId="0" animBg="1" advAuto="0"/>
      <p:bldP spid="1255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54</a:t>
            </a:fld>
            <a:endParaRPr/>
          </a:p>
        </p:txBody>
      </p:sp>
      <p:grpSp>
        <p:nvGrpSpPr>
          <p:cNvPr id="1277" name="Group"/>
          <p:cNvGrpSpPr/>
          <p:nvPr/>
        </p:nvGrpSpPr>
        <p:grpSpPr>
          <a:xfrm>
            <a:off x="731868" y="3835400"/>
            <a:ext cx="4583409" cy="1075267"/>
            <a:chOff x="0" y="0"/>
            <a:chExt cx="3437555" cy="806449"/>
          </a:xfrm>
        </p:grpSpPr>
        <p:sp>
          <p:nvSpPr>
            <p:cNvPr id="1265" name="Circle"/>
            <p:cNvSpPr/>
            <p:nvPr/>
          </p:nvSpPr>
          <p:spPr>
            <a:xfrm>
              <a:off x="2238661" y="0"/>
              <a:ext cx="306939" cy="306939"/>
            </a:xfrm>
            <a:prstGeom prst="ellips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1266" name="Circle"/>
            <p:cNvSpPr/>
            <p:nvPr/>
          </p:nvSpPr>
          <p:spPr>
            <a:xfrm>
              <a:off x="3130617" y="0"/>
              <a:ext cx="306939" cy="306939"/>
            </a:xfrm>
            <a:prstGeom prst="ellips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1267" name="Line"/>
            <p:cNvSpPr/>
            <p:nvPr/>
          </p:nvSpPr>
          <p:spPr>
            <a:xfrm flipH="1" flipV="1">
              <a:off x="2401364" y="331592"/>
              <a:ext cx="2474" cy="4748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68" name="Line"/>
            <p:cNvSpPr/>
            <p:nvPr/>
          </p:nvSpPr>
          <p:spPr>
            <a:xfrm flipH="1" flipV="1">
              <a:off x="3288525" y="331592"/>
              <a:ext cx="2474" cy="4748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69" name="Circle"/>
            <p:cNvSpPr/>
            <p:nvPr/>
          </p:nvSpPr>
          <p:spPr>
            <a:xfrm>
              <a:off x="1341641" y="0"/>
              <a:ext cx="306940" cy="306939"/>
            </a:xfrm>
            <a:prstGeom prst="ellips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1270" name="Line"/>
            <p:cNvSpPr/>
            <p:nvPr/>
          </p:nvSpPr>
          <p:spPr>
            <a:xfrm flipH="1" flipV="1">
              <a:off x="1504345" y="331592"/>
              <a:ext cx="2474" cy="4748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71" name="Circle"/>
            <p:cNvSpPr/>
            <p:nvPr/>
          </p:nvSpPr>
          <p:spPr>
            <a:xfrm>
              <a:off x="482722" y="0"/>
              <a:ext cx="306940" cy="306939"/>
            </a:xfrm>
            <a:prstGeom prst="ellips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1272" name="Line"/>
            <p:cNvSpPr/>
            <p:nvPr/>
          </p:nvSpPr>
          <p:spPr>
            <a:xfrm flipH="1" flipV="1">
              <a:off x="645426" y="331592"/>
              <a:ext cx="2474" cy="474858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73" name="Line"/>
            <p:cNvSpPr/>
            <p:nvPr/>
          </p:nvSpPr>
          <p:spPr>
            <a:xfrm>
              <a:off x="0" y="163061"/>
              <a:ext cx="469248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74" name="Line"/>
            <p:cNvSpPr/>
            <p:nvPr/>
          </p:nvSpPr>
          <p:spPr>
            <a:xfrm>
              <a:off x="825500" y="163061"/>
              <a:ext cx="469248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75" name="Line"/>
            <p:cNvSpPr/>
            <p:nvPr/>
          </p:nvSpPr>
          <p:spPr>
            <a:xfrm>
              <a:off x="1714500" y="163061"/>
              <a:ext cx="469248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76" name="Line"/>
            <p:cNvSpPr/>
            <p:nvPr/>
          </p:nvSpPr>
          <p:spPr>
            <a:xfrm>
              <a:off x="2603500" y="163061"/>
              <a:ext cx="469248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</p:grpSp>
      <p:sp>
        <p:nvSpPr>
          <p:cNvPr id="1278" name="Line"/>
          <p:cNvSpPr/>
          <p:nvPr/>
        </p:nvSpPr>
        <p:spPr>
          <a:xfrm>
            <a:off x="5388636" y="3206350"/>
            <a:ext cx="964229" cy="831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2979" y="21600"/>
                </a:lnTo>
                <a:lnTo>
                  <a:pt x="12979" y="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60959" rIns="60959"/>
          <a:lstStyle/>
          <a:p>
            <a:endParaRPr sz="2400"/>
          </a:p>
        </p:txBody>
      </p:sp>
      <p:grpSp>
        <p:nvGrpSpPr>
          <p:cNvPr id="1294" name="Group"/>
          <p:cNvGrpSpPr/>
          <p:nvPr/>
        </p:nvGrpSpPr>
        <p:grpSpPr>
          <a:xfrm>
            <a:off x="6455497" y="2076190"/>
            <a:ext cx="3939779" cy="1987812"/>
            <a:chOff x="0" y="0"/>
            <a:chExt cx="2954833" cy="1490857"/>
          </a:xfrm>
        </p:grpSpPr>
        <p:sp>
          <p:nvSpPr>
            <p:cNvPr id="1279" name="Circle"/>
            <p:cNvSpPr/>
            <p:nvPr/>
          </p:nvSpPr>
          <p:spPr>
            <a:xfrm>
              <a:off x="1755938" y="684407"/>
              <a:ext cx="306940" cy="306939"/>
            </a:xfrm>
            <a:prstGeom prst="ellipse">
              <a:avLst/>
            </a:prstGeom>
            <a:noFill/>
            <a:ln w="508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1280" name="Circle"/>
            <p:cNvSpPr/>
            <p:nvPr/>
          </p:nvSpPr>
          <p:spPr>
            <a:xfrm>
              <a:off x="2647894" y="684407"/>
              <a:ext cx="306940" cy="306939"/>
            </a:xfrm>
            <a:prstGeom prst="ellipse">
              <a:avLst/>
            </a:prstGeom>
            <a:noFill/>
            <a:ln w="508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1281" name="Circle"/>
            <p:cNvSpPr/>
            <p:nvPr/>
          </p:nvSpPr>
          <p:spPr>
            <a:xfrm>
              <a:off x="858919" y="684407"/>
              <a:ext cx="306939" cy="306939"/>
            </a:xfrm>
            <a:prstGeom prst="ellipse">
              <a:avLst/>
            </a:prstGeom>
            <a:noFill/>
            <a:ln w="508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1282" name="Circle"/>
            <p:cNvSpPr/>
            <p:nvPr/>
          </p:nvSpPr>
          <p:spPr>
            <a:xfrm>
              <a:off x="0" y="684407"/>
              <a:ext cx="306939" cy="306939"/>
            </a:xfrm>
            <a:prstGeom prst="ellipse">
              <a:avLst/>
            </a:prstGeom>
            <a:noFill/>
            <a:ln w="508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1283" name="Line"/>
            <p:cNvSpPr/>
            <p:nvPr/>
          </p:nvSpPr>
          <p:spPr>
            <a:xfrm>
              <a:off x="342777" y="847468"/>
              <a:ext cx="469248" cy="1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84" name="Line"/>
            <p:cNvSpPr/>
            <p:nvPr/>
          </p:nvSpPr>
          <p:spPr>
            <a:xfrm>
              <a:off x="1231777" y="847468"/>
              <a:ext cx="469248" cy="1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85" name="Line"/>
            <p:cNvSpPr/>
            <p:nvPr/>
          </p:nvSpPr>
          <p:spPr>
            <a:xfrm>
              <a:off x="2120777" y="847468"/>
              <a:ext cx="469249" cy="1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86" name="Line"/>
            <p:cNvSpPr/>
            <p:nvPr/>
          </p:nvSpPr>
          <p:spPr>
            <a:xfrm flipH="1" flipV="1">
              <a:off x="1918642" y="0"/>
              <a:ext cx="2474" cy="637183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87" name="Line"/>
            <p:cNvSpPr/>
            <p:nvPr/>
          </p:nvSpPr>
          <p:spPr>
            <a:xfrm flipH="1" flipV="1">
              <a:off x="2805802" y="0"/>
              <a:ext cx="2474" cy="637183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88" name="Line"/>
            <p:cNvSpPr/>
            <p:nvPr/>
          </p:nvSpPr>
          <p:spPr>
            <a:xfrm flipH="1" flipV="1">
              <a:off x="1021623" y="0"/>
              <a:ext cx="2474" cy="637183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89" name="Line"/>
            <p:cNvSpPr/>
            <p:nvPr/>
          </p:nvSpPr>
          <p:spPr>
            <a:xfrm flipH="1" flipV="1">
              <a:off x="162703" y="0"/>
              <a:ext cx="2474" cy="637183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90" name="Line"/>
            <p:cNvSpPr/>
            <p:nvPr/>
          </p:nvSpPr>
          <p:spPr>
            <a:xfrm flipH="1" flipV="1">
              <a:off x="1918642" y="1015999"/>
              <a:ext cx="2474" cy="474859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91" name="Line"/>
            <p:cNvSpPr/>
            <p:nvPr/>
          </p:nvSpPr>
          <p:spPr>
            <a:xfrm flipH="1" flipV="1">
              <a:off x="2805802" y="1015999"/>
              <a:ext cx="2474" cy="474859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92" name="Line"/>
            <p:cNvSpPr/>
            <p:nvPr/>
          </p:nvSpPr>
          <p:spPr>
            <a:xfrm flipH="1" flipV="1">
              <a:off x="1021623" y="1015999"/>
              <a:ext cx="2474" cy="474859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1293" name="Line"/>
            <p:cNvSpPr/>
            <p:nvPr/>
          </p:nvSpPr>
          <p:spPr>
            <a:xfrm flipH="1" flipV="1">
              <a:off x="162703" y="1015999"/>
              <a:ext cx="2474" cy="474859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2400"/>
            </a:p>
          </p:txBody>
        </p:sp>
      </p:grpSp>
      <p:sp>
        <p:nvSpPr>
          <p:cNvPr id="1295" name="welcome"/>
          <p:cNvSpPr txBox="1"/>
          <p:nvPr/>
        </p:nvSpPr>
        <p:spPr>
          <a:xfrm>
            <a:off x="913177" y="4997517"/>
            <a:ext cx="1126781" cy="420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sz="2133" dirty="0"/>
              <a:t>welcome</a:t>
            </a:r>
          </a:p>
        </p:txBody>
      </p:sp>
      <p:sp>
        <p:nvSpPr>
          <p:cNvPr id="1296" name="to"/>
          <p:cNvSpPr txBox="1"/>
          <p:nvPr/>
        </p:nvSpPr>
        <p:spPr>
          <a:xfrm>
            <a:off x="2458931" y="4997517"/>
            <a:ext cx="418574" cy="420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sz="2133" dirty="0"/>
              <a:t> to</a:t>
            </a:r>
          </a:p>
        </p:txBody>
      </p:sp>
      <p:sp>
        <p:nvSpPr>
          <p:cNvPr id="1297" name="the"/>
          <p:cNvSpPr txBox="1"/>
          <p:nvPr/>
        </p:nvSpPr>
        <p:spPr>
          <a:xfrm>
            <a:off x="3663181" y="4997517"/>
            <a:ext cx="495005" cy="420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sz="2133" dirty="0"/>
              <a:t>the</a:t>
            </a:r>
          </a:p>
        </p:txBody>
      </p:sp>
      <p:sp>
        <p:nvSpPr>
          <p:cNvPr id="1298" name="lecture"/>
          <p:cNvSpPr txBox="1"/>
          <p:nvPr/>
        </p:nvSpPr>
        <p:spPr>
          <a:xfrm>
            <a:off x="4617270" y="4997517"/>
            <a:ext cx="900181" cy="420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sz="2133" dirty="0"/>
              <a:t>lecture</a:t>
            </a:r>
          </a:p>
        </p:txBody>
      </p:sp>
      <p:sp>
        <p:nvSpPr>
          <p:cNvPr id="1299" name="bienvenue"/>
          <p:cNvSpPr txBox="1"/>
          <p:nvPr/>
        </p:nvSpPr>
        <p:spPr>
          <a:xfrm>
            <a:off x="5938021" y="1560882"/>
            <a:ext cx="1356203" cy="441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700">
                <a:solidFill>
                  <a:srgbClr val="000000"/>
                </a:solidFill>
              </a:defRPr>
            </a:lvl1pPr>
          </a:lstStyle>
          <a:p>
            <a:r>
              <a:rPr sz="2267" dirty="0" err="1">
                <a:solidFill>
                  <a:schemeClr val="tx1"/>
                </a:solidFill>
              </a:rPr>
              <a:t>bienvenue</a:t>
            </a:r>
            <a:endParaRPr sz="2267" dirty="0">
              <a:solidFill>
                <a:schemeClr val="tx1"/>
              </a:solidFill>
            </a:endParaRPr>
          </a:p>
        </p:txBody>
      </p:sp>
      <p:sp>
        <p:nvSpPr>
          <p:cNvPr id="1300" name="NULL"/>
          <p:cNvSpPr txBox="1"/>
          <p:nvPr/>
        </p:nvSpPr>
        <p:spPr>
          <a:xfrm>
            <a:off x="6234320" y="4128140"/>
            <a:ext cx="740265" cy="441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700">
                <a:solidFill>
                  <a:srgbClr val="000000"/>
                </a:solidFill>
              </a:defRPr>
            </a:lvl1pPr>
          </a:lstStyle>
          <a:p>
            <a:r>
              <a:rPr sz="2267" dirty="0"/>
              <a:t>NULL</a:t>
            </a:r>
          </a:p>
        </p:txBody>
      </p:sp>
      <p:sp>
        <p:nvSpPr>
          <p:cNvPr id="1301" name="bienvenue"/>
          <p:cNvSpPr txBox="1"/>
          <p:nvPr/>
        </p:nvSpPr>
        <p:spPr>
          <a:xfrm>
            <a:off x="7157221" y="4128140"/>
            <a:ext cx="1356203" cy="441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700">
                <a:solidFill>
                  <a:srgbClr val="000000"/>
                </a:solidFill>
              </a:defRPr>
            </a:lvl1pPr>
          </a:lstStyle>
          <a:p>
            <a:r>
              <a:rPr sz="2267" dirty="0" err="1"/>
              <a:t>bienvenue</a:t>
            </a:r>
            <a:endParaRPr sz="2267" dirty="0"/>
          </a:p>
        </p:txBody>
      </p:sp>
      <p:sp>
        <p:nvSpPr>
          <p:cNvPr id="1302" name="à"/>
          <p:cNvSpPr txBox="1"/>
          <p:nvPr/>
        </p:nvSpPr>
        <p:spPr>
          <a:xfrm>
            <a:off x="7681832" y="1560882"/>
            <a:ext cx="262570" cy="441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700">
                <a:solidFill>
                  <a:srgbClr val="000000"/>
                </a:solidFill>
              </a:defRPr>
            </a:lvl1pPr>
          </a:lstStyle>
          <a:p>
            <a:r>
              <a:rPr sz="2267" dirty="0">
                <a:solidFill>
                  <a:schemeClr val="tx1"/>
                </a:solidFill>
              </a:rPr>
              <a:t>à</a:t>
            </a:r>
          </a:p>
        </p:txBody>
      </p:sp>
      <p:sp>
        <p:nvSpPr>
          <p:cNvPr id="1303" name="la"/>
          <p:cNvSpPr txBox="1"/>
          <p:nvPr/>
        </p:nvSpPr>
        <p:spPr>
          <a:xfrm>
            <a:off x="8827081" y="1560882"/>
            <a:ext cx="329896" cy="441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700">
                <a:solidFill>
                  <a:srgbClr val="000000"/>
                </a:solidFill>
              </a:defRPr>
            </a:lvl1pPr>
          </a:lstStyle>
          <a:p>
            <a:r>
              <a:rPr sz="2267" dirty="0"/>
              <a:t>la</a:t>
            </a:r>
          </a:p>
        </p:txBody>
      </p:sp>
      <p:sp>
        <p:nvSpPr>
          <p:cNvPr id="1304" name="conférence"/>
          <p:cNvSpPr txBox="1"/>
          <p:nvPr/>
        </p:nvSpPr>
        <p:spPr>
          <a:xfrm>
            <a:off x="9488517" y="1560882"/>
            <a:ext cx="1435134" cy="441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700">
                <a:solidFill>
                  <a:srgbClr val="000000"/>
                </a:solidFill>
              </a:defRPr>
            </a:lvl1pPr>
          </a:lstStyle>
          <a:p>
            <a:r>
              <a:rPr sz="2267" dirty="0" err="1"/>
              <a:t>conférence</a:t>
            </a:r>
            <a:endParaRPr sz="2267" dirty="0"/>
          </a:p>
        </p:txBody>
      </p:sp>
      <p:sp>
        <p:nvSpPr>
          <p:cNvPr id="1305" name="à"/>
          <p:cNvSpPr txBox="1"/>
          <p:nvPr/>
        </p:nvSpPr>
        <p:spPr>
          <a:xfrm>
            <a:off x="8859058" y="4128140"/>
            <a:ext cx="262570" cy="441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700">
                <a:solidFill>
                  <a:srgbClr val="000000"/>
                </a:solidFill>
              </a:defRPr>
            </a:lvl1pPr>
          </a:lstStyle>
          <a:p>
            <a:r>
              <a:rPr sz="2267" dirty="0"/>
              <a:t>à</a:t>
            </a:r>
          </a:p>
        </p:txBody>
      </p:sp>
      <p:sp>
        <p:nvSpPr>
          <p:cNvPr id="1306" name="la"/>
          <p:cNvSpPr txBox="1"/>
          <p:nvPr/>
        </p:nvSpPr>
        <p:spPr>
          <a:xfrm>
            <a:off x="9961614" y="4128140"/>
            <a:ext cx="329896" cy="441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700">
                <a:solidFill>
                  <a:srgbClr val="000000"/>
                </a:solidFill>
              </a:defRPr>
            </a:lvl1pPr>
          </a:lstStyle>
          <a:p>
            <a:r>
              <a:rPr sz="2267" dirty="0"/>
              <a:t>la</a:t>
            </a:r>
          </a:p>
        </p:txBody>
      </p:sp>
      <p:sp>
        <p:nvSpPr>
          <p:cNvPr id="1307" name="Fails to handle long term dependencies"/>
          <p:cNvSpPr txBox="1"/>
          <p:nvPr/>
        </p:nvSpPr>
        <p:spPr>
          <a:xfrm>
            <a:off x="1044699" y="2156775"/>
            <a:ext cx="3609179" cy="995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959" rIns="6095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sz="2933" b="1" dirty="0">
                <a:solidFill>
                  <a:srgbClr val="0070C0"/>
                </a:solidFill>
              </a:rPr>
              <a:t>Fails to handle long term dependencies</a:t>
            </a:r>
          </a:p>
        </p:txBody>
      </p:sp>
      <p:sp>
        <p:nvSpPr>
          <p:cNvPr id="48" name="Lets design some Recurrent networks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67421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Lets design some Recurrent </a:t>
            </a:r>
            <a:br>
              <a:rPr lang="en-US" dirty="0"/>
            </a:br>
            <a:r>
              <a:rPr dirty="0"/>
              <a:t>networks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7" grpId="0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Longer dependencies requir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Longer dependencies required</a:t>
            </a:r>
          </a:p>
        </p:txBody>
      </p:sp>
      <p:sp>
        <p:nvSpPr>
          <p:cNvPr id="1311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55</a:t>
            </a:fld>
            <a:endParaRPr/>
          </a:p>
        </p:txBody>
      </p:sp>
      <p:sp>
        <p:nvSpPr>
          <p:cNvPr id="1312" name="The clouds are in the ____"/>
          <p:cNvSpPr txBox="1"/>
          <p:nvPr/>
        </p:nvSpPr>
        <p:spPr>
          <a:xfrm>
            <a:off x="3538878" y="2474451"/>
            <a:ext cx="451315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sz="3200" dirty="0"/>
              <a:t>The clouds are in the ____</a:t>
            </a:r>
          </a:p>
        </p:txBody>
      </p:sp>
      <p:sp>
        <p:nvSpPr>
          <p:cNvPr id="1313" name="I grew up in France. In a small beautiful town… I speak fluent _____"/>
          <p:cNvSpPr txBox="1"/>
          <p:nvPr/>
        </p:nvSpPr>
        <p:spPr>
          <a:xfrm>
            <a:off x="362994" y="3879918"/>
            <a:ext cx="1143755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sz="3200" dirty="0"/>
              <a:t> I grew up in France. In a small beautiful town… I speak fluent _____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3" grpId="0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Title"/>
          <p:cNvSpPr txBox="1">
            <a:spLocks noGrp="1"/>
          </p:cNvSpPr>
          <p:nvPr>
            <p:ph type="title"/>
          </p:nvPr>
        </p:nvSpPr>
        <p:spPr>
          <a:xfrm>
            <a:off x="415599" y="220834"/>
            <a:ext cx="11360803" cy="943201"/>
          </a:xfrm>
          <a:prstGeom prst="rect">
            <a:avLst/>
          </a:prstGeom>
        </p:spPr>
        <p:txBody>
          <a:bodyPr/>
          <a:lstStyle/>
          <a:p>
            <a:r>
              <a:t> </a:t>
            </a:r>
          </a:p>
        </p:txBody>
      </p:sp>
      <p:sp>
        <p:nvSpPr>
          <p:cNvPr id="13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56</a:t>
            </a:fld>
            <a:endParaRPr/>
          </a:p>
        </p:txBody>
      </p:sp>
      <p:pic>
        <p:nvPicPr>
          <p:cNvPr id="1316" name="image1.png" descr="imag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20668" y="151043"/>
            <a:ext cx="2128801" cy="676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9" name="https://lh3.googleusercontent.com/1LBq8v4d0AKA2aESwjtubJ2SZ_adkiAVvt1PtOyTxooUu_8sdXEms0gbHXB2ejEYaf6piEcXK2ouZ64qBYfwxDyesGODoj9bGsbrM_5dBgoHL40VkRQvpOhYQ1EB0ASSZM4e2OKYvp0" descr="https://lh3.googleusercontent.com/1LBq8v4d0AKA2aESwjtubJ2SZ_adkiAVvt1PtOyTxooUu_8sdXEms0gbHXB2ejEYaf6piEcXK2ouZ64qBYfwxDyesGODoj9bGsbrM_5dBgoHL40VkRQvpOhYQ1EB0ASSZM4e2OKYvp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1210" y="1302977"/>
            <a:ext cx="11273831" cy="543754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onger dependencies required">
            <a:extLst>
              <a:ext uri="{FF2B5EF4-FFF2-40B4-BE49-F238E27FC236}">
                <a16:creationId xmlns:a16="http://schemas.microsoft.com/office/drawing/2014/main" id="{A74FE6F0-A4C0-4F42-B876-86C4AC20B0DD}"/>
              </a:ext>
            </a:extLst>
          </p:cNvPr>
          <p:cNvSpPr txBox="1">
            <a:spLocks/>
          </p:cNvSpPr>
          <p:nvPr/>
        </p:nvSpPr>
        <p:spPr>
          <a:xfrm>
            <a:off x="-521465" y="2045692"/>
            <a:ext cx="1097280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/>
          </a:p>
        </p:txBody>
      </p:sp>
      <p:sp>
        <p:nvSpPr>
          <p:cNvPr id="7" name="Longer dependencies required"/>
          <p:cNvSpPr txBox="1">
            <a:spLocks/>
          </p:cNvSpPr>
          <p:nvPr/>
        </p:nvSpPr>
        <p:spPr>
          <a:xfrm>
            <a:off x="0" y="1"/>
            <a:ext cx="12192000" cy="1116376"/>
          </a:xfrm>
          <a:prstGeom prst="rect">
            <a:avLst/>
          </a:prstGeom>
        </p:spPr>
        <p:txBody>
          <a:bodyPr vert="horz" lIns="975360" tIns="487680" rIns="975360" bIns="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LSTM’s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 </a:t>
            </a:r>
          </a:p>
        </p:txBody>
      </p:sp>
      <p:sp>
        <p:nvSpPr>
          <p:cNvPr id="1323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57</a:t>
            </a:fld>
            <a:endParaRPr/>
          </a:p>
        </p:txBody>
      </p:sp>
      <p:pic>
        <p:nvPicPr>
          <p:cNvPr id="1325" name="image102.tif" descr="image10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5674" y="582033"/>
            <a:ext cx="6777925" cy="602192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Longer dependencies required"/>
          <p:cNvSpPr txBox="1">
            <a:spLocks/>
          </p:cNvSpPr>
          <p:nvPr/>
        </p:nvSpPr>
        <p:spPr>
          <a:xfrm>
            <a:off x="0" y="-5533"/>
            <a:ext cx="12192000" cy="1116376"/>
          </a:xfrm>
          <a:prstGeom prst="rect">
            <a:avLst/>
          </a:prstGeom>
        </p:spPr>
        <p:txBody>
          <a:bodyPr vert="horz" lIns="975360" tIns="487680" rIns="975360" bIns="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LSTM’s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Title"/>
          <p:cNvSpPr txBox="1">
            <a:spLocks noGrp="1"/>
          </p:cNvSpPr>
          <p:nvPr>
            <p:ph type="title"/>
          </p:nvPr>
        </p:nvSpPr>
        <p:spPr>
          <a:xfrm>
            <a:off x="415599" y="220834"/>
            <a:ext cx="11360803" cy="943201"/>
          </a:xfrm>
          <a:prstGeom prst="rect">
            <a:avLst/>
          </a:prstGeom>
        </p:spPr>
        <p:txBody>
          <a:bodyPr/>
          <a:lstStyle/>
          <a:p>
            <a:r>
              <a:t> </a:t>
            </a:r>
          </a:p>
        </p:txBody>
      </p:sp>
      <p:sp>
        <p:nvSpPr>
          <p:cNvPr id="13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58</a:t>
            </a:fld>
            <a:endParaRPr/>
          </a:p>
        </p:txBody>
      </p:sp>
      <p:pic>
        <p:nvPicPr>
          <p:cNvPr id="1328" name="image1.png" descr="imag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20668" y="136865"/>
            <a:ext cx="2128801" cy="676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1" name="Image" descr="Imag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3227" y="1200346"/>
            <a:ext cx="6397440" cy="2394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2" name="Image" descr="Imag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38328" y="3635366"/>
            <a:ext cx="6382339" cy="2398023"/>
          </a:xfrm>
          <a:prstGeom prst="rect">
            <a:avLst/>
          </a:prstGeom>
          <a:ln w="12700">
            <a:miter lim="400000"/>
          </a:ln>
        </p:spPr>
      </p:pic>
      <p:sp>
        <p:nvSpPr>
          <p:cNvPr id="1333" name="http://colah.github.io/posts/2015-08-Understanding-LSTMs/"/>
          <p:cNvSpPr txBox="1"/>
          <p:nvPr/>
        </p:nvSpPr>
        <p:spPr>
          <a:xfrm>
            <a:off x="4159309" y="6519372"/>
            <a:ext cx="4333492" cy="297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r>
              <a:rPr sz="1333"/>
              <a:t>http://colah.github.io/posts/2015-08-Understanding-LSTMs/</a:t>
            </a:r>
          </a:p>
        </p:txBody>
      </p:sp>
      <p:sp>
        <p:nvSpPr>
          <p:cNvPr id="10" name="Longer dependencies required"/>
          <p:cNvSpPr txBox="1">
            <a:spLocks/>
          </p:cNvSpPr>
          <p:nvPr/>
        </p:nvSpPr>
        <p:spPr>
          <a:xfrm>
            <a:off x="0" y="1"/>
            <a:ext cx="12192000" cy="1116376"/>
          </a:xfrm>
          <a:prstGeom prst="rect">
            <a:avLst/>
          </a:prstGeom>
        </p:spPr>
        <p:txBody>
          <a:bodyPr vert="horz" lIns="975360" tIns="487680" rIns="975360" bIns="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RNN vs LSTM’s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"/>
            <a:ext cx="54864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1"/>
            <a:ext cx="5715000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00401"/>
            <a:ext cx="6172200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721" y="95309"/>
            <a:ext cx="2744787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TextBox 7"/>
          <p:cNvSpPr txBox="1">
            <a:spLocks noChangeArrowheads="1"/>
          </p:cNvSpPr>
          <p:nvPr/>
        </p:nvSpPr>
        <p:spPr bwMode="auto">
          <a:xfrm>
            <a:off x="7527927" y="2209801"/>
            <a:ext cx="313900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i</a:t>
            </a:r>
            <a:r>
              <a:rPr lang="en-US" altLang="en-US" sz="1800" baseline="-25000"/>
              <a:t>t </a:t>
            </a:r>
            <a:r>
              <a:rPr lang="en-US" altLang="en-US" sz="1800"/>
              <a:t>decides what component </a:t>
            </a:r>
          </a:p>
          <a:p>
            <a:pPr eaLnBrk="1" hangingPunct="1"/>
            <a:r>
              <a:rPr lang="en-US" altLang="en-US" sz="1800"/>
              <a:t>is to be updated.</a:t>
            </a:r>
          </a:p>
          <a:p>
            <a:pPr eaLnBrk="1" hangingPunct="1"/>
            <a:r>
              <a:rPr lang="en-US" altLang="en-US" sz="1800"/>
              <a:t>C’</a:t>
            </a:r>
            <a:r>
              <a:rPr lang="en-US" altLang="ja-JP" sz="1800" baseline="-25000"/>
              <a:t>t</a:t>
            </a:r>
            <a:r>
              <a:rPr lang="en-US" altLang="ja-JP" sz="1800"/>
              <a:t> provides change contents</a:t>
            </a:r>
            <a:endParaRPr lang="en-US" altLang="en-US" sz="1800"/>
          </a:p>
        </p:txBody>
      </p:sp>
      <p:sp>
        <p:nvSpPr>
          <p:cNvPr id="24582" name="TextBox 8"/>
          <p:cNvSpPr txBox="1">
            <a:spLocks noChangeArrowheads="1"/>
          </p:cNvSpPr>
          <p:nvPr/>
        </p:nvSpPr>
        <p:spPr bwMode="auto">
          <a:xfrm>
            <a:off x="7543802" y="4114800"/>
            <a:ext cx="24673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Updating the cell state</a:t>
            </a:r>
          </a:p>
        </p:txBody>
      </p:sp>
      <p:pic>
        <p:nvPicPr>
          <p:cNvPr id="24583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4876801"/>
            <a:ext cx="6430963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4" name="TextBox 11"/>
          <p:cNvSpPr txBox="1">
            <a:spLocks noChangeArrowheads="1"/>
          </p:cNvSpPr>
          <p:nvPr/>
        </p:nvSpPr>
        <p:spPr bwMode="auto">
          <a:xfrm>
            <a:off x="7712077" y="5562602"/>
            <a:ext cx="29674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Decide what part of the cell</a:t>
            </a:r>
          </a:p>
          <a:p>
            <a:pPr eaLnBrk="1" hangingPunct="1"/>
            <a:r>
              <a:rPr lang="en-US" altLang="en-US" sz="1800"/>
              <a:t>state to output</a:t>
            </a:r>
          </a:p>
        </p:txBody>
      </p:sp>
    </p:spTree>
    <p:extLst>
      <p:ext uri="{BB962C8B-B14F-4D97-AF65-F5344CB8AC3E}">
        <p14:creationId xmlns:p14="http://schemas.microsoft.com/office/powerpoint/2010/main" val="220573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Deep Learning in NLP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Similarity?</a:t>
            </a:r>
          </a:p>
          <a:p>
            <a:pPr lvl="1"/>
            <a:r>
              <a:rPr lang="en-US" dirty="0"/>
              <a:t>Not Really!! </a:t>
            </a:r>
          </a:p>
          <a:p>
            <a:r>
              <a:rPr lang="en-US" dirty="0"/>
              <a:t>Methods for Semantic Similarity have existed for a long time.</a:t>
            </a:r>
          </a:p>
          <a:p>
            <a:pPr lvl="1"/>
            <a:r>
              <a:rPr lang="en-US" dirty="0"/>
              <a:t>Distributional Semantics</a:t>
            </a:r>
          </a:p>
        </p:txBody>
      </p:sp>
    </p:spTree>
    <p:extLst>
      <p:ext uri="{BB962C8B-B14F-4D97-AF65-F5344CB8AC3E}">
        <p14:creationId xmlns:p14="http://schemas.microsoft.com/office/powerpoint/2010/main" val="38760129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 </a:t>
            </a:r>
          </a:p>
        </p:txBody>
      </p:sp>
      <p:sp>
        <p:nvSpPr>
          <p:cNvPr id="1337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60</a:t>
            </a:fld>
            <a:endParaRPr/>
          </a:p>
        </p:txBody>
      </p:sp>
      <p:pic>
        <p:nvPicPr>
          <p:cNvPr id="1338" name="Image" descr="Imag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4804" y="2753078"/>
            <a:ext cx="10440857" cy="3224889"/>
          </a:xfrm>
          <a:prstGeom prst="rect">
            <a:avLst/>
          </a:prstGeom>
          <a:ln w="12700">
            <a:miter lim="400000"/>
          </a:ln>
        </p:spPr>
      </p:pic>
      <p:sp>
        <p:nvSpPr>
          <p:cNvPr id="1340" name="http://colah.github.io/posts/2015-08-Understanding-LSTMs/"/>
          <p:cNvSpPr txBox="1"/>
          <p:nvPr/>
        </p:nvSpPr>
        <p:spPr>
          <a:xfrm>
            <a:off x="4159309" y="6519372"/>
            <a:ext cx="4333492" cy="297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r>
              <a:rPr sz="1333"/>
              <a:t>http://colah.github.io/posts/2015-08-Understanding-LSTMs/</a:t>
            </a:r>
          </a:p>
        </p:txBody>
      </p:sp>
      <p:sp>
        <p:nvSpPr>
          <p:cNvPr id="1341" name="Key take away: LSTMs are essentially the same thing as the RNN, they just have a different way of computing the hidden state."/>
          <p:cNvSpPr txBox="1"/>
          <p:nvPr/>
        </p:nvSpPr>
        <p:spPr>
          <a:xfrm>
            <a:off x="0" y="1285301"/>
            <a:ext cx="12192000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75360" tIns="0" rIns="975360" bIns="0">
            <a:spAutoFit/>
          </a:bodyPr>
          <a:lstStyle>
            <a:lvl1pPr>
              <a:defRPr sz="2000">
                <a:solidFill>
                  <a:schemeClr val="accent1">
                    <a:lumOff val="-9372"/>
                  </a:schemeClr>
                </a:solidFill>
              </a:defRPr>
            </a:lvl1pPr>
          </a:lstStyle>
          <a:p>
            <a:r>
              <a:rPr sz="3200" dirty="0">
                <a:solidFill>
                  <a:srgbClr val="C00000"/>
                </a:solidFill>
              </a:rPr>
              <a:t>Key take away: </a:t>
            </a:r>
            <a:r>
              <a:rPr sz="3200" dirty="0">
                <a:solidFill>
                  <a:schemeClr val="tx1"/>
                </a:solidFill>
              </a:rPr>
              <a:t>LSTMs are essentially the same thing as the RNN, they just have a different way of computing the hidden state. </a:t>
            </a:r>
          </a:p>
        </p:txBody>
      </p:sp>
      <p:sp>
        <p:nvSpPr>
          <p:cNvPr id="9" name="Longer dependencies required"/>
          <p:cNvSpPr txBox="1">
            <a:spLocks/>
          </p:cNvSpPr>
          <p:nvPr/>
        </p:nvSpPr>
        <p:spPr>
          <a:xfrm>
            <a:off x="0" y="-5533"/>
            <a:ext cx="12192000" cy="1116376"/>
          </a:xfrm>
          <a:prstGeom prst="rect">
            <a:avLst/>
          </a:prstGeom>
        </p:spPr>
        <p:txBody>
          <a:bodyPr vert="horz" lIns="975360" tIns="487680" rIns="975360" bIns="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LSTM’s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標題 1"/>
          <p:cNvSpPr>
            <a:spLocks noGrp="1"/>
          </p:cNvSpPr>
          <p:nvPr>
            <p:ph type="title"/>
          </p:nvPr>
        </p:nvSpPr>
        <p:spPr>
          <a:xfrm>
            <a:off x="1524001" y="1"/>
            <a:ext cx="4781551" cy="1325563"/>
          </a:xfrm>
        </p:spPr>
        <p:txBody>
          <a:bodyPr>
            <a:normAutofit/>
          </a:bodyPr>
          <a:lstStyle/>
          <a:p>
            <a:r>
              <a:rPr lang="en-US" altLang="zh-TW" sz="3600">
                <a:solidFill>
                  <a:srgbClr val="FF0000"/>
                </a:solidFill>
                <a:ea typeface="ＭＳ Ｐゴシック" charset="-128"/>
              </a:rPr>
              <a:t>Naïve RNN vs LSTM</a:t>
            </a:r>
            <a:endParaRPr lang="zh-TW" altLang="en-US" sz="3600">
              <a:solidFill>
                <a:srgbClr val="FF0000"/>
              </a:solidFill>
              <a:ea typeface="ＭＳ Ｐゴシック" charset="-128"/>
            </a:endParaRPr>
          </a:p>
        </p:txBody>
      </p:sp>
      <p:sp>
        <p:nvSpPr>
          <p:cNvPr id="5" name="文字方塊 30"/>
          <p:cNvSpPr txBox="1">
            <a:spLocks noChangeArrowheads="1"/>
          </p:cNvSpPr>
          <p:nvPr/>
        </p:nvSpPr>
        <p:spPr bwMode="auto">
          <a:xfrm>
            <a:off x="1752602" y="4916490"/>
            <a:ext cx="29749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 sz="2800"/>
              <a:t>c changes slowly</a:t>
            </a:r>
            <a:endParaRPr lang="zh-TW" altLang="en-US" sz="2800"/>
          </a:p>
        </p:txBody>
      </p:sp>
      <p:sp>
        <p:nvSpPr>
          <p:cNvPr id="6" name="文字方塊 31"/>
          <p:cNvSpPr txBox="1">
            <a:spLocks noChangeArrowheads="1"/>
          </p:cNvSpPr>
          <p:nvPr/>
        </p:nvSpPr>
        <p:spPr bwMode="auto">
          <a:xfrm>
            <a:off x="1828802" y="5848351"/>
            <a:ext cx="2930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 sz="2800"/>
              <a:t>h changes faster</a:t>
            </a:r>
            <a:endParaRPr lang="zh-TW" altLang="en-US" sz="2800"/>
          </a:p>
        </p:txBody>
      </p:sp>
      <p:sp>
        <p:nvSpPr>
          <p:cNvPr id="7" name="文字方塊 32"/>
          <p:cNvSpPr txBox="1">
            <a:spLocks noChangeArrowheads="1"/>
          </p:cNvSpPr>
          <p:nvPr/>
        </p:nvSpPr>
        <p:spPr bwMode="auto">
          <a:xfrm>
            <a:off x="5434015" y="4943475"/>
            <a:ext cx="4776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 sz="2800"/>
              <a:t>c</a:t>
            </a:r>
            <a:r>
              <a:rPr lang="en-US" altLang="zh-TW" sz="2800" baseline="30000"/>
              <a:t>t</a:t>
            </a:r>
            <a:r>
              <a:rPr lang="en-US" altLang="zh-TW" sz="2800"/>
              <a:t> is c</a:t>
            </a:r>
            <a:r>
              <a:rPr lang="en-US" altLang="zh-TW" sz="2800" baseline="30000"/>
              <a:t>t-1</a:t>
            </a:r>
            <a:r>
              <a:rPr lang="en-US" altLang="zh-TW" sz="2800"/>
              <a:t> added by something</a:t>
            </a:r>
            <a:endParaRPr lang="zh-TW" altLang="en-US" sz="2800"/>
          </a:p>
        </p:txBody>
      </p:sp>
      <p:sp>
        <p:nvSpPr>
          <p:cNvPr id="8" name="文字方塊 33"/>
          <p:cNvSpPr txBox="1">
            <a:spLocks noChangeArrowheads="1"/>
          </p:cNvSpPr>
          <p:nvPr/>
        </p:nvSpPr>
        <p:spPr bwMode="auto">
          <a:xfrm>
            <a:off x="5434015" y="5848351"/>
            <a:ext cx="52339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 sz="2800"/>
              <a:t>h</a:t>
            </a:r>
            <a:r>
              <a:rPr lang="en-US" altLang="zh-TW" sz="2800" baseline="30000"/>
              <a:t>t</a:t>
            </a:r>
            <a:r>
              <a:rPr lang="en-US" altLang="zh-TW" sz="2800"/>
              <a:t> and h</a:t>
            </a:r>
            <a:r>
              <a:rPr lang="en-US" altLang="zh-TW" sz="2800" baseline="30000"/>
              <a:t>t-1</a:t>
            </a:r>
            <a:r>
              <a:rPr lang="en-US" altLang="zh-TW" sz="2800"/>
              <a:t> can be very different</a:t>
            </a:r>
            <a:endParaRPr lang="zh-TW" altLang="en-US" sz="2800"/>
          </a:p>
        </p:txBody>
      </p:sp>
      <p:sp>
        <p:nvSpPr>
          <p:cNvPr id="9" name="箭號: 向右 34"/>
          <p:cNvSpPr/>
          <p:nvPr/>
        </p:nvSpPr>
        <p:spPr>
          <a:xfrm>
            <a:off x="4678363" y="5022853"/>
            <a:ext cx="660400" cy="39211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箭號: 向右 35"/>
          <p:cNvSpPr/>
          <p:nvPr/>
        </p:nvSpPr>
        <p:spPr>
          <a:xfrm>
            <a:off x="4678363" y="5932488"/>
            <a:ext cx="660400" cy="3921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矩形 36"/>
          <p:cNvSpPr/>
          <p:nvPr/>
        </p:nvSpPr>
        <p:spPr>
          <a:xfrm>
            <a:off x="2711451" y="2544765"/>
            <a:ext cx="508000" cy="9302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2800" baseline="30000" dirty="0"/>
          </a:p>
        </p:txBody>
      </p:sp>
      <p:sp>
        <p:nvSpPr>
          <p:cNvPr id="12" name="矩形 37"/>
          <p:cNvSpPr/>
          <p:nvPr/>
        </p:nvSpPr>
        <p:spPr>
          <a:xfrm>
            <a:off x="3657600" y="2525714"/>
            <a:ext cx="1219200" cy="931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 sz="2800">
                <a:solidFill>
                  <a:srgbClr val="000000"/>
                </a:solidFill>
              </a:rPr>
              <a:t>Naïve </a:t>
            </a:r>
          </a:p>
          <a:p>
            <a:pPr algn="ctr" eaLnBrk="1" hangingPunct="1"/>
            <a:r>
              <a:rPr lang="en-US" altLang="zh-TW" sz="2800">
                <a:solidFill>
                  <a:srgbClr val="000000"/>
                </a:solidFill>
              </a:rPr>
              <a:t>RNN</a:t>
            </a:r>
            <a:endParaRPr lang="zh-TW" altLang="en-US" sz="2800">
              <a:solidFill>
                <a:srgbClr val="000000"/>
              </a:solidFill>
            </a:endParaRPr>
          </a:p>
        </p:txBody>
      </p:sp>
      <p:sp>
        <p:nvSpPr>
          <p:cNvPr id="13" name="矩形 38"/>
          <p:cNvSpPr/>
          <p:nvPr/>
        </p:nvSpPr>
        <p:spPr>
          <a:xfrm>
            <a:off x="5219700" y="2549527"/>
            <a:ext cx="508000" cy="9318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 err="1">
                <a:solidFill>
                  <a:srgbClr val="000000"/>
                </a:solidFill>
              </a:rPr>
              <a:t>h</a:t>
            </a:r>
            <a:r>
              <a:rPr lang="en-US" altLang="zh-TW" sz="2800" baseline="30000" dirty="0" err="1">
                <a:solidFill>
                  <a:srgbClr val="000000"/>
                </a:solidFill>
              </a:rPr>
              <a:t>t</a:t>
            </a:r>
            <a:endParaRPr lang="zh-TW" altLang="en-US" sz="2800" baseline="30000" dirty="0">
              <a:solidFill>
                <a:srgbClr val="000000"/>
              </a:solidFill>
            </a:endParaRPr>
          </a:p>
        </p:txBody>
      </p:sp>
      <p:sp>
        <p:nvSpPr>
          <p:cNvPr id="14" name="矩形 39"/>
          <p:cNvSpPr/>
          <p:nvPr/>
        </p:nvSpPr>
        <p:spPr>
          <a:xfrm>
            <a:off x="3776663" y="1654176"/>
            <a:ext cx="931863" cy="466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 err="1">
                <a:solidFill>
                  <a:srgbClr val="000000"/>
                </a:solidFill>
              </a:rPr>
              <a:t>y</a:t>
            </a:r>
            <a:r>
              <a:rPr lang="en-US" altLang="zh-TW" sz="2800" baseline="30000" dirty="0" err="1">
                <a:solidFill>
                  <a:srgbClr val="000000"/>
                </a:solidFill>
              </a:rPr>
              <a:t>t</a:t>
            </a:r>
            <a:endParaRPr lang="zh-TW" altLang="en-US" sz="2800" baseline="30000" dirty="0">
              <a:solidFill>
                <a:srgbClr val="000000"/>
              </a:solidFill>
            </a:endParaRPr>
          </a:p>
        </p:txBody>
      </p:sp>
      <p:sp>
        <p:nvSpPr>
          <p:cNvPr id="15" name="矩形 40"/>
          <p:cNvSpPr/>
          <p:nvPr/>
        </p:nvSpPr>
        <p:spPr>
          <a:xfrm>
            <a:off x="3790953" y="3833816"/>
            <a:ext cx="931863" cy="4651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 err="1"/>
              <a:t>x</a:t>
            </a:r>
            <a:r>
              <a:rPr lang="en-US" altLang="zh-TW" sz="2800" baseline="30000" dirty="0" err="1"/>
              <a:t>t</a:t>
            </a:r>
            <a:endParaRPr lang="zh-TW" altLang="en-US" sz="2800" baseline="30000" dirty="0"/>
          </a:p>
        </p:txBody>
      </p:sp>
      <p:cxnSp>
        <p:nvCxnSpPr>
          <p:cNvPr id="16" name="直線單箭頭接點 41"/>
          <p:cNvCxnSpPr>
            <a:cxnSpLocks/>
          </p:cNvCxnSpPr>
          <p:nvPr/>
        </p:nvCxnSpPr>
        <p:spPr>
          <a:xfrm>
            <a:off x="3270249" y="2998788"/>
            <a:ext cx="3889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42"/>
          <p:cNvCxnSpPr>
            <a:cxnSpLocks/>
          </p:cNvCxnSpPr>
          <p:nvPr/>
        </p:nvCxnSpPr>
        <p:spPr>
          <a:xfrm>
            <a:off x="4830765" y="3014663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43"/>
          <p:cNvCxnSpPr>
            <a:cxnSpLocks/>
          </p:cNvCxnSpPr>
          <p:nvPr/>
        </p:nvCxnSpPr>
        <p:spPr>
          <a:xfrm rot="16200000">
            <a:off x="4064002" y="2332039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44"/>
          <p:cNvCxnSpPr>
            <a:cxnSpLocks/>
          </p:cNvCxnSpPr>
          <p:nvPr/>
        </p:nvCxnSpPr>
        <p:spPr>
          <a:xfrm rot="16200000">
            <a:off x="4079084" y="3637757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65" name="矩形 46"/>
          <p:cNvSpPr>
            <a:spLocks noChangeArrowheads="1"/>
          </p:cNvSpPr>
          <p:nvPr/>
        </p:nvSpPr>
        <p:spPr bwMode="auto">
          <a:xfrm>
            <a:off x="2644584" y="2779713"/>
            <a:ext cx="6639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 sz="2800">
                <a:solidFill>
                  <a:srgbClr val="000000"/>
                </a:solidFill>
              </a:rPr>
              <a:t>h</a:t>
            </a:r>
            <a:r>
              <a:rPr lang="en-US" altLang="zh-TW" sz="2800" baseline="30000">
                <a:solidFill>
                  <a:srgbClr val="000000"/>
                </a:solidFill>
              </a:rPr>
              <a:t>t-1</a:t>
            </a:r>
            <a:endParaRPr lang="zh-TW" altLang="en-US" sz="2800" baseline="30000">
              <a:solidFill>
                <a:srgbClr val="000000"/>
              </a:solidFill>
            </a:endParaRPr>
          </a:p>
        </p:txBody>
      </p:sp>
      <p:sp>
        <p:nvSpPr>
          <p:cNvPr id="21" name="矩形 14"/>
          <p:cNvSpPr/>
          <p:nvPr/>
        </p:nvSpPr>
        <p:spPr>
          <a:xfrm>
            <a:off x="7319963" y="1498601"/>
            <a:ext cx="1135063" cy="1997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chemeClr val="tx1"/>
                </a:solidFill>
              </a:rPr>
              <a:t>LSTM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矩形 15"/>
          <p:cNvSpPr>
            <a:spLocks noChangeArrowheads="1"/>
          </p:cNvSpPr>
          <p:nvPr/>
        </p:nvSpPr>
        <p:spPr bwMode="auto">
          <a:xfrm>
            <a:off x="6400800" y="1498601"/>
            <a:ext cx="508000" cy="930275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zh-TW" altLang="en-US" sz="2800" baseline="30000">
              <a:solidFill>
                <a:srgbClr val="000000"/>
              </a:solidFill>
            </a:endParaRPr>
          </a:p>
        </p:txBody>
      </p:sp>
      <p:sp>
        <p:nvSpPr>
          <p:cNvPr id="23" name="矩形 17"/>
          <p:cNvSpPr/>
          <p:nvPr/>
        </p:nvSpPr>
        <p:spPr>
          <a:xfrm>
            <a:off x="7407278" y="600076"/>
            <a:ext cx="931863" cy="466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 err="1">
                <a:solidFill>
                  <a:srgbClr val="000000"/>
                </a:solidFill>
              </a:rPr>
              <a:t>y</a:t>
            </a:r>
            <a:r>
              <a:rPr lang="en-US" altLang="zh-TW" sz="2800" baseline="30000" dirty="0" err="1">
                <a:solidFill>
                  <a:srgbClr val="000000"/>
                </a:solidFill>
              </a:rPr>
              <a:t>t</a:t>
            </a:r>
            <a:endParaRPr lang="zh-TW" altLang="en-US" sz="2800" baseline="30000" dirty="0">
              <a:solidFill>
                <a:srgbClr val="000000"/>
              </a:solidFill>
            </a:endParaRPr>
          </a:p>
        </p:txBody>
      </p:sp>
      <p:sp>
        <p:nvSpPr>
          <p:cNvPr id="24" name="矩形 18"/>
          <p:cNvSpPr/>
          <p:nvPr/>
        </p:nvSpPr>
        <p:spPr>
          <a:xfrm>
            <a:off x="7443789" y="3943349"/>
            <a:ext cx="931863" cy="4651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 err="1">
                <a:solidFill>
                  <a:schemeClr val="bg1"/>
                </a:solidFill>
              </a:rPr>
              <a:t>x</a:t>
            </a:r>
            <a:r>
              <a:rPr lang="en-US" altLang="zh-TW" sz="2800" baseline="30000" dirty="0" err="1">
                <a:solidFill>
                  <a:schemeClr val="bg1"/>
                </a:solidFill>
              </a:rPr>
              <a:t>t</a:t>
            </a:r>
            <a:endParaRPr lang="zh-TW" altLang="en-US" sz="2800" baseline="30000" dirty="0">
              <a:solidFill>
                <a:schemeClr val="bg1"/>
              </a:solidFill>
            </a:endParaRPr>
          </a:p>
        </p:txBody>
      </p:sp>
      <p:cxnSp>
        <p:nvCxnSpPr>
          <p:cNvPr id="25" name="直線單箭頭接點 19"/>
          <p:cNvCxnSpPr>
            <a:cxnSpLocks/>
          </p:cNvCxnSpPr>
          <p:nvPr/>
        </p:nvCxnSpPr>
        <p:spPr>
          <a:xfrm>
            <a:off x="6908800" y="1995488"/>
            <a:ext cx="3889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1"/>
          <p:cNvCxnSpPr>
            <a:cxnSpLocks/>
          </p:cNvCxnSpPr>
          <p:nvPr/>
        </p:nvCxnSpPr>
        <p:spPr>
          <a:xfrm rot="16200000">
            <a:off x="7694614" y="1277939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2"/>
          <p:cNvCxnSpPr>
            <a:cxnSpLocks/>
          </p:cNvCxnSpPr>
          <p:nvPr/>
        </p:nvCxnSpPr>
        <p:spPr>
          <a:xfrm rot="16200000">
            <a:off x="7731919" y="3747295"/>
            <a:ext cx="3889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3"/>
          <p:cNvSpPr/>
          <p:nvPr/>
        </p:nvSpPr>
        <p:spPr>
          <a:xfrm>
            <a:off x="6408739" y="2563814"/>
            <a:ext cx="508000" cy="9318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2800" baseline="30000" dirty="0"/>
          </a:p>
        </p:txBody>
      </p:sp>
      <p:cxnSp>
        <p:nvCxnSpPr>
          <p:cNvPr id="29" name="直線單箭頭接點 24"/>
          <p:cNvCxnSpPr>
            <a:cxnSpLocks/>
          </p:cNvCxnSpPr>
          <p:nvPr/>
        </p:nvCxnSpPr>
        <p:spPr>
          <a:xfrm>
            <a:off x="6916740" y="3087688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5"/>
          <p:cNvCxnSpPr>
            <a:cxnSpLocks/>
          </p:cNvCxnSpPr>
          <p:nvPr/>
        </p:nvCxnSpPr>
        <p:spPr>
          <a:xfrm>
            <a:off x="8447090" y="1995488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26"/>
          <p:cNvCxnSpPr>
            <a:cxnSpLocks/>
          </p:cNvCxnSpPr>
          <p:nvPr/>
        </p:nvCxnSpPr>
        <p:spPr>
          <a:xfrm>
            <a:off x="8455025" y="3087688"/>
            <a:ext cx="3889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27"/>
          <p:cNvSpPr>
            <a:spLocks noChangeArrowheads="1"/>
          </p:cNvSpPr>
          <p:nvPr/>
        </p:nvSpPr>
        <p:spPr bwMode="auto">
          <a:xfrm>
            <a:off x="8866188" y="1522414"/>
            <a:ext cx="508000" cy="931863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 sz="2800">
                <a:solidFill>
                  <a:srgbClr val="000000"/>
                </a:solidFill>
              </a:rPr>
              <a:t>c</a:t>
            </a:r>
            <a:r>
              <a:rPr lang="en-US" altLang="zh-TW" sz="2800" baseline="30000">
                <a:solidFill>
                  <a:srgbClr val="000000"/>
                </a:solidFill>
              </a:rPr>
              <a:t>t</a:t>
            </a:r>
            <a:endParaRPr lang="zh-TW" altLang="en-US" sz="2800" baseline="30000">
              <a:solidFill>
                <a:srgbClr val="000000"/>
              </a:solidFill>
            </a:endParaRPr>
          </a:p>
        </p:txBody>
      </p:sp>
      <p:sp>
        <p:nvSpPr>
          <p:cNvPr id="33" name="矩形 28"/>
          <p:cNvSpPr/>
          <p:nvPr/>
        </p:nvSpPr>
        <p:spPr>
          <a:xfrm>
            <a:off x="8874125" y="2589214"/>
            <a:ext cx="508000" cy="9318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 err="1">
                <a:solidFill>
                  <a:srgbClr val="000000"/>
                </a:solidFill>
              </a:rPr>
              <a:t>h</a:t>
            </a:r>
            <a:r>
              <a:rPr lang="en-US" altLang="zh-TW" sz="2800" baseline="30000" dirty="0" err="1">
                <a:solidFill>
                  <a:srgbClr val="000000"/>
                </a:solidFill>
              </a:rPr>
              <a:t>t</a:t>
            </a:r>
            <a:endParaRPr lang="zh-TW" altLang="en-US" sz="2800" baseline="30000" dirty="0">
              <a:solidFill>
                <a:srgbClr val="000000"/>
              </a:solidFill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6367272" y="2794000"/>
            <a:ext cx="6639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 sz="2800">
                <a:solidFill>
                  <a:srgbClr val="000000"/>
                </a:solidFill>
              </a:rPr>
              <a:t>h</a:t>
            </a:r>
            <a:r>
              <a:rPr lang="en-US" altLang="zh-TW" sz="2800" baseline="30000">
                <a:solidFill>
                  <a:srgbClr val="000000"/>
                </a:solidFill>
              </a:rPr>
              <a:t>t-1</a:t>
            </a:r>
            <a:endParaRPr lang="zh-TW" altLang="en-US" sz="2800" baseline="30000">
              <a:solidFill>
                <a:srgbClr val="000000"/>
              </a:solidFill>
            </a:endParaRPr>
          </a:p>
        </p:txBody>
      </p:sp>
      <p:sp>
        <p:nvSpPr>
          <p:cNvPr id="35" name="矩形 48"/>
          <p:cNvSpPr>
            <a:spLocks noChangeArrowheads="1"/>
          </p:cNvSpPr>
          <p:nvPr/>
        </p:nvSpPr>
        <p:spPr bwMode="auto">
          <a:xfrm>
            <a:off x="6341177" y="1727200"/>
            <a:ext cx="6431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 sz="2800"/>
              <a:t>c</a:t>
            </a:r>
            <a:r>
              <a:rPr lang="en-US" altLang="zh-TW" sz="2800" baseline="30000"/>
              <a:t>t-1</a:t>
            </a:r>
            <a:endParaRPr lang="zh-TW" altLang="en-US" sz="2800" baseline="30000"/>
          </a:p>
        </p:txBody>
      </p:sp>
    </p:spTree>
    <p:extLst>
      <p:ext uri="{BB962C8B-B14F-4D97-AF65-F5344CB8AC3E}">
        <p14:creationId xmlns:p14="http://schemas.microsoft.com/office/powerpoint/2010/main" val="2940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  <p:bldP spid="21" grpId="0" animBg="1"/>
      <p:bldP spid="22" grpId="0" animBg="1"/>
      <p:bldP spid="23" grpId="0" animBg="1"/>
      <p:bldP spid="24" grpId="0" animBg="1"/>
      <p:bldP spid="28" grpId="0" animBg="1"/>
      <p:bldP spid="32" grpId="0" animBg="1"/>
      <p:bldP spid="33" grpId="0" animBg="1"/>
      <p:bldP spid="34" grpId="0"/>
      <p:bldP spid="3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164"/>
          <p:cNvGrpSpPr>
            <a:grpSpLocks/>
          </p:cNvGrpSpPr>
          <p:nvPr/>
        </p:nvGrpSpPr>
        <p:grpSpPr bwMode="auto">
          <a:xfrm>
            <a:off x="3968749" y="5832465"/>
            <a:ext cx="908051" cy="461665"/>
            <a:chOff x="4765592" y="6396335"/>
            <a:chExt cx="907572" cy="462959"/>
          </a:xfrm>
        </p:grpSpPr>
        <p:sp>
          <p:nvSpPr>
            <p:cNvPr id="5" name="矩形 41"/>
            <p:cNvSpPr>
              <a:spLocks noChangeArrowheads="1"/>
            </p:cNvSpPr>
            <p:nvPr/>
          </p:nvSpPr>
          <p:spPr bwMode="auto">
            <a:xfrm>
              <a:off x="4822712" y="6442502"/>
              <a:ext cx="720346" cy="369332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8761" name="文字方塊 42"/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2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chemeClr val="bg1"/>
                  </a:solidFill>
                </a:rPr>
                <a:t>x</a:t>
              </a:r>
              <a:r>
                <a:rPr lang="en-US" altLang="zh-TW" baseline="30000">
                  <a:solidFill>
                    <a:schemeClr val="bg1"/>
                  </a:solidFill>
                </a:rPr>
                <a:t>t</a:t>
              </a:r>
              <a:endParaRPr lang="zh-TW" altLang="en-US" baseline="30000">
                <a:solidFill>
                  <a:schemeClr val="bg1"/>
                </a:solidFill>
              </a:endParaRPr>
            </a:p>
          </p:txBody>
        </p:sp>
      </p:grpSp>
      <p:sp>
        <p:nvSpPr>
          <p:cNvPr id="7" name="矩形 44"/>
          <p:cNvSpPr>
            <a:spLocks noChangeArrowheads="1"/>
          </p:cNvSpPr>
          <p:nvPr/>
        </p:nvSpPr>
        <p:spPr bwMode="auto">
          <a:xfrm>
            <a:off x="4049716" y="4424363"/>
            <a:ext cx="719137" cy="431800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z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8" name="矩形 45"/>
          <p:cNvSpPr/>
          <p:nvPr/>
        </p:nvSpPr>
        <p:spPr>
          <a:xfrm>
            <a:off x="3156507" y="4424492"/>
            <a:ext cx="72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i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9" name="矩形 49"/>
          <p:cNvSpPr/>
          <p:nvPr/>
        </p:nvSpPr>
        <p:spPr>
          <a:xfrm>
            <a:off x="2272047" y="4424492"/>
            <a:ext cx="72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f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10" name="矩形 50"/>
          <p:cNvSpPr/>
          <p:nvPr/>
        </p:nvSpPr>
        <p:spPr>
          <a:xfrm>
            <a:off x="4933813" y="4429688"/>
            <a:ext cx="72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>
                <a:solidFill>
                  <a:srgbClr val="000000"/>
                </a:solidFill>
              </a:rPr>
              <a:t>o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11" name="向下箭號 162"/>
          <p:cNvSpPr/>
          <p:nvPr/>
        </p:nvSpPr>
        <p:spPr>
          <a:xfrm rot="2620627" flipV="1">
            <a:off x="4828110" y="4885733"/>
            <a:ext cx="438151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63"/>
          <p:cNvSpPr/>
          <p:nvPr/>
        </p:nvSpPr>
        <p:spPr>
          <a:xfrm rot="20057551" flipV="1">
            <a:off x="3414566" y="4880213"/>
            <a:ext cx="438151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65"/>
          <p:cNvSpPr/>
          <p:nvPr/>
        </p:nvSpPr>
        <p:spPr>
          <a:xfrm rot="1353372" flipV="1">
            <a:off x="4126410" y="4925907"/>
            <a:ext cx="438151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4" name="向下箭號 166"/>
          <p:cNvSpPr/>
          <p:nvPr/>
        </p:nvSpPr>
        <p:spPr>
          <a:xfrm rot="18851723" flipV="1">
            <a:off x="2668105" y="4854597"/>
            <a:ext cx="438151" cy="1030467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15" name="群組 219"/>
          <p:cNvGrpSpPr>
            <a:grpSpLocks/>
          </p:cNvGrpSpPr>
          <p:nvPr/>
        </p:nvGrpSpPr>
        <p:grpSpPr bwMode="auto">
          <a:xfrm>
            <a:off x="3173413" y="5821343"/>
            <a:ext cx="908051" cy="461664"/>
            <a:chOff x="4765592" y="6396335"/>
            <a:chExt cx="907572" cy="461369"/>
          </a:xfrm>
        </p:grpSpPr>
        <p:sp>
          <p:nvSpPr>
            <p:cNvPr id="16" name="矩形 220"/>
            <p:cNvSpPr>
              <a:spLocks noChangeArrowheads="1"/>
            </p:cNvSpPr>
            <p:nvPr/>
          </p:nvSpPr>
          <p:spPr bwMode="auto">
            <a:xfrm>
              <a:off x="4822712" y="6442342"/>
              <a:ext cx="720346" cy="369650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8759" name="文字方塊 221"/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1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/>
                <a:t>h</a:t>
              </a:r>
              <a:r>
                <a:rPr lang="en-US" altLang="zh-TW" baseline="30000"/>
                <a:t>t-1</a:t>
              </a:r>
              <a:endParaRPr lang="zh-TW" altLang="en-US" baseline="30000"/>
            </a:p>
          </p:txBody>
        </p:sp>
      </p:grpSp>
      <p:grpSp>
        <p:nvGrpSpPr>
          <p:cNvPr id="18" name="群組 113"/>
          <p:cNvGrpSpPr>
            <a:grpSpLocks/>
          </p:cNvGrpSpPr>
          <p:nvPr/>
        </p:nvGrpSpPr>
        <p:grpSpPr bwMode="auto">
          <a:xfrm>
            <a:off x="1358900" y="2117733"/>
            <a:ext cx="908051" cy="461665"/>
            <a:chOff x="4775004" y="6396335"/>
            <a:chExt cx="907572" cy="461367"/>
          </a:xfrm>
        </p:grpSpPr>
        <p:sp>
          <p:nvSpPr>
            <p:cNvPr id="19" name="矩形 114"/>
            <p:cNvSpPr>
              <a:spLocks noChangeArrowheads="1"/>
            </p:cNvSpPr>
            <p:nvPr/>
          </p:nvSpPr>
          <p:spPr bwMode="auto">
            <a:xfrm>
              <a:off x="4822604" y="6442343"/>
              <a:ext cx="720346" cy="369648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0" name="文字方塊 115"/>
            <p:cNvSpPr txBox="1">
              <a:spLocks noChangeArrowheads="1"/>
            </p:cNvSpPr>
            <p:nvPr/>
          </p:nvSpPr>
          <p:spPr bwMode="auto">
            <a:xfrm>
              <a:off x="4775004" y="6396335"/>
              <a:ext cx="907572" cy="461367"/>
            </a:xfrm>
            <a:prstGeom prst="rect">
              <a:avLst/>
            </a:prstGeom>
            <a:noFill/>
            <a:ln>
              <a:noFill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/>
                <a:t>c</a:t>
              </a:r>
              <a:r>
                <a:rPr lang="en-US" altLang="zh-TW" baseline="30000"/>
                <a:t>t-1</a:t>
              </a:r>
              <a:endParaRPr lang="zh-TW" altLang="en-US" baseline="30000"/>
            </a:p>
          </p:txBody>
        </p:sp>
      </p:grpSp>
      <p:sp>
        <p:nvSpPr>
          <p:cNvPr id="21" name="矩形 63"/>
          <p:cNvSpPr>
            <a:spLocks noChangeArrowheads="1"/>
          </p:cNvSpPr>
          <p:nvPr/>
        </p:nvSpPr>
        <p:spPr bwMode="auto">
          <a:xfrm>
            <a:off x="6662741" y="849315"/>
            <a:ext cx="388937" cy="636587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z</a:t>
            </a:r>
            <a:endParaRPr lang="zh-TW" altLang="en-US">
              <a:solidFill>
                <a:srgbClr val="000000"/>
              </a:solidFill>
            </a:endParaRPr>
          </a:p>
        </p:txBody>
      </p:sp>
      <p:grpSp>
        <p:nvGrpSpPr>
          <p:cNvPr id="22" name="群組 3"/>
          <p:cNvGrpSpPr>
            <a:grpSpLocks/>
          </p:cNvGrpSpPr>
          <p:nvPr/>
        </p:nvGrpSpPr>
        <p:grpSpPr bwMode="auto">
          <a:xfrm>
            <a:off x="8921749" y="576264"/>
            <a:ext cx="908051" cy="1270000"/>
            <a:chOff x="7012720" y="4534918"/>
            <a:chExt cx="907572" cy="1270403"/>
          </a:xfrm>
        </p:grpSpPr>
        <p:sp>
          <p:nvSpPr>
            <p:cNvPr id="23" name="矩形 69"/>
            <p:cNvSpPr>
              <a:spLocks noChangeArrowheads="1"/>
            </p:cNvSpPr>
            <p:nvPr/>
          </p:nvSpPr>
          <p:spPr bwMode="auto">
            <a:xfrm>
              <a:off x="7225333" y="5165355"/>
              <a:ext cx="431573" cy="639966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4" name="矩形 65"/>
            <p:cNvSpPr>
              <a:spLocks noChangeArrowheads="1"/>
            </p:cNvSpPr>
            <p:nvPr/>
          </p:nvSpPr>
          <p:spPr bwMode="auto">
            <a:xfrm>
              <a:off x="7225333" y="4534918"/>
              <a:ext cx="431573" cy="630437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8754" name="文字方塊 66"/>
            <p:cNvSpPr txBox="1">
              <a:spLocks noChangeArrowheads="1"/>
            </p:cNvSpPr>
            <p:nvPr/>
          </p:nvSpPr>
          <p:spPr bwMode="auto">
            <a:xfrm>
              <a:off x="7192822" y="4652619"/>
              <a:ext cx="547366" cy="461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chemeClr val="bg1"/>
                  </a:solidFill>
                </a:rPr>
                <a:t>x</a:t>
              </a:r>
              <a:r>
                <a:rPr lang="en-US" altLang="zh-TW" baseline="30000">
                  <a:solidFill>
                    <a:schemeClr val="bg1"/>
                  </a:solidFill>
                </a:rPr>
                <a:t>t</a:t>
              </a:r>
              <a:endParaRPr lang="zh-TW" altLang="en-US" baseline="30000">
                <a:solidFill>
                  <a:schemeClr val="bg1"/>
                </a:solidFill>
              </a:endParaRPr>
            </a:p>
          </p:txBody>
        </p:sp>
        <p:sp>
          <p:nvSpPr>
            <p:cNvPr id="28755" name="文字方塊 67"/>
            <p:cNvSpPr txBox="1">
              <a:spLocks noChangeArrowheads="1"/>
            </p:cNvSpPr>
            <p:nvPr/>
          </p:nvSpPr>
          <p:spPr bwMode="auto">
            <a:xfrm>
              <a:off x="7012720" y="5254894"/>
              <a:ext cx="907572" cy="461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/>
                <a:t>h</a:t>
              </a:r>
              <a:r>
                <a:rPr lang="en-US" altLang="zh-TW" baseline="30000"/>
                <a:t>t-1</a:t>
              </a:r>
              <a:endParaRPr lang="zh-TW" altLang="en-US" baseline="30000"/>
            </a:p>
          </p:txBody>
        </p:sp>
      </p:grpSp>
      <p:sp>
        <p:nvSpPr>
          <p:cNvPr id="27" name="矩形 71"/>
          <p:cNvSpPr/>
          <p:nvPr/>
        </p:nvSpPr>
        <p:spPr>
          <a:xfrm>
            <a:off x="7848600" y="838202"/>
            <a:ext cx="1217987" cy="6782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tx1"/>
                </a:solidFill>
              </a:rPr>
              <a:t>W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28" name="文字方塊 7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086602" y="990602"/>
            <a:ext cx="2680221" cy="276999"/>
          </a:xfrm>
          <a:prstGeom prst="rect">
            <a:avLst/>
          </a:prstGeom>
          <a:blipFill rotWithShape="1">
            <a:blip r:embed="rId2"/>
            <a:stretch>
              <a:fillRect l="-907" t="-8696" b="-10870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29" name="矩形 73"/>
          <p:cNvSpPr/>
          <p:nvPr/>
        </p:nvSpPr>
        <p:spPr>
          <a:xfrm>
            <a:off x="6503434" y="2294198"/>
            <a:ext cx="547655" cy="6358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i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grpSp>
        <p:nvGrpSpPr>
          <p:cNvPr id="30" name="群組 74"/>
          <p:cNvGrpSpPr>
            <a:grpSpLocks/>
          </p:cNvGrpSpPr>
          <p:nvPr/>
        </p:nvGrpSpPr>
        <p:grpSpPr bwMode="auto">
          <a:xfrm>
            <a:off x="8769349" y="2012952"/>
            <a:ext cx="908051" cy="1270000"/>
            <a:chOff x="7012720" y="4534918"/>
            <a:chExt cx="907572" cy="1270403"/>
          </a:xfrm>
        </p:grpSpPr>
        <p:sp>
          <p:nvSpPr>
            <p:cNvPr id="31" name="矩形 75"/>
            <p:cNvSpPr>
              <a:spLocks noChangeArrowheads="1"/>
            </p:cNvSpPr>
            <p:nvPr/>
          </p:nvSpPr>
          <p:spPr bwMode="auto">
            <a:xfrm>
              <a:off x="7225333" y="5165356"/>
              <a:ext cx="431573" cy="639965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2" name="矩形 76"/>
            <p:cNvSpPr>
              <a:spLocks noChangeArrowheads="1"/>
            </p:cNvSpPr>
            <p:nvPr/>
          </p:nvSpPr>
          <p:spPr bwMode="auto">
            <a:xfrm>
              <a:off x="7225333" y="4534918"/>
              <a:ext cx="431573" cy="630438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8750" name="文字方塊 77"/>
            <p:cNvSpPr txBox="1">
              <a:spLocks noChangeArrowheads="1"/>
            </p:cNvSpPr>
            <p:nvPr/>
          </p:nvSpPr>
          <p:spPr bwMode="auto">
            <a:xfrm>
              <a:off x="7192822" y="4652619"/>
              <a:ext cx="547366" cy="461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chemeClr val="bg1"/>
                  </a:solidFill>
                </a:rPr>
                <a:t>x</a:t>
              </a:r>
              <a:r>
                <a:rPr lang="en-US" altLang="zh-TW" baseline="30000">
                  <a:solidFill>
                    <a:schemeClr val="bg1"/>
                  </a:solidFill>
                </a:rPr>
                <a:t>t</a:t>
              </a:r>
              <a:endParaRPr lang="zh-TW" altLang="en-US" baseline="30000">
                <a:solidFill>
                  <a:schemeClr val="bg1"/>
                </a:solidFill>
              </a:endParaRPr>
            </a:p>
          </p:txBody>
        </p:sp>
        <p:sp>
          <p:nvSpPr>
            <p:cNvPr id="28751" name="文字方塊 78"/>
            <p:cNvSpPr txBox="1">
              <a:spLocks noChangeArrowheads="1"/>
            </p:cNvSpPr>
            <p:nvPr/>
          </p:nvSpPr>
          <p:spPr bwMode="auto">
            <a:xfrm>
              <a:off x="7012720" y="5254894"/>
              <a:ext cx="907572" cy="461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h</a:t>
              </a:r>
              <a:r>
                <a:rPr lang="en-US" altLang="zh-TW" baseline="30000">
                  <a:solidFill>
                    <a:srgbClr val="000000"/>
                  </a:solidFill>
                </a:rPr>
                <a:t>t-1</a:t>
              </a:r>
              <a:endParaRPr lang="zh-TW" altLang="en-US" baseline="30000">
                <a:solidFill>
                  <a:srgbClr val="000000"/>
                </a:solidFill>
              </a:endParaRPr>
            </a:p>
          </p:txBody>
        </p:sp>
      </p:grpSp>
      <p:sp>
        <p:nvSpPr>
          <p:cNvPr id="35" name="矩形 79"/>
          <p:cNvSpPr/>
          <p:nvPr/>
        </p:nvSpPr>
        <p:spPr>
          <a:xfrm>
            <a:off x="7696200" y="2362202"/>
            <a:ext cx="1217987" cy="6782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W</a:t>
            </a:r>
            <a:r>
              <a:rPr lang="en-US" altLang="zh-TW" sz="2400" baseline="30000" dirty="0">
                <a:solidFill>
                  <a:srgbClr val="000000"/>
                </a:solidFill>
              </a:rPr>
              <a:t>i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37" name="矩形 83"/>
          <p:cNvSpPr/>
          <p:nvPr/>
        </p:nvSpPr>
        <p:spPr>
          <a:xfrm>
            <a:off x="6524677" y="3762030"/>
            <a:ext cx="526411" cy="6358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f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grpSp>
        <p:nvGrpSpPr>
          <p:cNvPr id="38" name="群組 84"/>
          <p:cNvGrpSpPr>
            <a:grpSpLocks/>
          </p:cNvGrpSpPr>
          <p:nvPr/>
        </p:nvGrpSpPr>
        <p:grpSpPr bwMode="auto">
          <a:xfrm>
            <a:off x="8769349" y="3479802"/>
            <a:ext cx="908051" cy="1271588"/>
            <a:chOff x="7012720" y="4534918"/>
            <a:chExt cx="907572" cy="1270403"/>
          </a:xfrm>
        </p:grpSpPr>
        <p:sp>
          <p:nvSpPr>
            <p:cNvPr id="39" name="矩形 85"/>
            <p:cNvSpPr>
              <a:spLocks noChangeArrowheads="1"/>
            </p:cNvSpPr>
            <p:nvPr/>
          </p:nvSpPr>
          <p:spPr bwMode="auto">
            <a:xfrm>
              <a:off x="7225333" y="5166154"/>
              <a:ext cx="431573" cy="639167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0" name="矩形 86"/>
            <p:cNvSpPr>
              <a:spLocks noChangeArrowheads="1"/>
            </p:cNvSpPr>
            <p:nvPr/>
          </p:nvSpPr>
          <p:spPr bwMode="auto">
            <a:xfrm>
              <a:off x="7225333" y="4534918"/>
              <a:ext cx="431573" cy="631236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8746" name="文字方塊 87"/>
            <p:cNvSpPr txBox="1">
              <a:spLocks noChangeArrowheads="1"/>
            </p:cNvSpPr>
            <p:nvPr/>
          </p:nvSpPr>
          <p:spPr bwMode="auto">
            <a:xfrm>
              <a:off x="7192822" y="4652619"/>
              <a:ext cx="547366" cy="461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FFFFFF"/>
                  </a:solidFill>
                </a:rPr>
                <a:t>x</a:t>
              </a:r>
              <a:r>
                <a:rPr lang="en-US" altLang="zh-TW" baseline="30000">
                  <a:solidFill>
                    <a:srgbClr val="FFFFFF"/>
                  </a:solidFill>
                </a:rPr>
                <a:t>t</a:t>
              </a:r>
              <a:endParaRPr lang="zh-TW" altLang="en-US" baseline="30000">
                <a:solidFill>
                  <a:srgbClr val="FFFFFF"/>
                </a:solidFill>
              </a:endParaRPr>
            </a:p>
          </p:txBody>
        </p:sp>
        <p:sp>
          <p:nvSpPr>
            <p:cNvPr id="28747" name="文字方塊 88"/>
            <p:cNvSpPr txBox="1">
              <a:spLocks noChangeArrowheads="1"/>
            </p:cNvSpPr>
            <p:nvPr/>
          </p:nvSpPr>
          <p:spPr bwMode="auto">
            <a:xfrm>
              <a:off x="7012720" y="5254894"/>
              <a:ext cx="907572" cy="461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h</a:t>
              </a:r>
              <a:r>
                <a:rPr lang="en-US" altLang="zh-TW" baseline="30000">
                  <a:solidFill>
                    <a:srgbClr val="000000"/>
                  </a:solidFill>
                </a:rPr>
                <a:t>t-</a:t>
              </a:r>
              <a:r>
                <a:rPr lang="en-US" altLang="zh-TW" baseline="30000">
                  <a:solidFill>
                    <a:schemeClr val="bg1"/>
                  </a:solidFill>
                </a:rPr>
                <a:t>1</a:t>
              </a:r>
              <a:endParaRPr lang="zh-TW" altLang="en-US" baseline="30000">
                <a:solidFill>
                  <a:schemeClr val="bg1"/>
                </a:solidFill>
              </a:endParaRPr>
            </a:p>
          </p:txBody>
        </p:sp>
      </p:grpSp>
      <p:sp>
        <p:nvSpPr>
          <p:cNvPr id="43" name="矩形 89"/>
          <p:cNvSpPr/>
          <p:nvPr/>
        </p:nvSpPr>
        <p:spPr>
          <a:xfrm>
            <a:off x="7696200" y="3733802"/>
            <a:ext cx="1217987" cy="678205"/>
          </a:xfrm>
          <a:prstGeom prst="rect">
            <a:avLst/>
          </a:prstGeom>
          <a:solidFill>
            <a:schemeClr val="accent1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W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f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45" name="矩形 91"/>
          <p:cNvSpPr/>
          <p:nvPr/>
        </p:nvSpPr>
        <p:spPr>
          <a:xfrm>
            <a:off x="6524678" y="5306112"/>
            <a:ext cx="548015" cy="6358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z</a:t>
            </a:r>
            <a:r>
              <a:rPr lang="en-US" altLang="zh-TW" sz="2000" baseline="30000" dirty="0">
                <a:solidFill>
                  <a:srgbClr val="000000"/>
                </a:solidFill>
              </a:rPr>
              <a:t>o</a:t>
            </a:r>
            <a:endParaRPr lang="zh-TW" altLang="en-US" sz="2000" baseline="30000" dirty="0">
              <a:solidFill>
                <a:srgbClr val="000000"/>
              </a:solidFill>
            </a:endParaRPr>
          </a:p>
        </p:txBody>
      </p:sp>
      <p:grpSp>
        <p:nvGrpSpPr>
          <p:cNvPr id="46" name="群組 92"/>
          <p:cNvGrpSpPr>
            <a:grpSpLocks/>
          </p:cNvGrpSpPr>
          <p:nvPr/>
        </p:nvGrpSpPr>
        <p:grpSpPr bwMode="auto">
          <a:xfrm>
            <a:off x="8769349" y="5024440"/>
            <a:ext cx="908051" cy="1270000"/>
            <a:chOff x="7012720" y="4534918"/>
            <a:chExt cx="907572" cy="1270403"/>
          </a:xfrm>
        </p:grpSpPr>
        <p:sp>
          <p:nvSpPr>
            <p:cNvPr id="47" name="矩形 93"/>
            <p:cNvSpPr>
              <a:spLocks noChangeArrowheads="1"/>
            </p:cNvSpPr>
            <p:nvPr/>
          </p:nvSpPr>
          <p:spPr bwMode="auto">
            <a:xfrm>
              <a:off x="7225333" y="5165355"/>
              <a:ext cx="431573" cy="639966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8" name="矩形 94"/>
            <p:cNvSpPr>
              <a:spLocks noChangeArrowheads="1"/>
            </p:cNvSpPr>
            <p:nvPr/>
          </p:nvSpPr>
          <p:spPr bwMode="auto">
            <a:xfrm>
              <a:off x="7225333" y="4534918"/>
              <a:ext cx="431573" cy="630437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8742" name="文字方塊 95"/>
            <p:cNvSpPr txBox="1">
              <a:spLocks noChangeArrowheads="1"/>
            </p:cNvSpPr>
            <p:nvPr/>
          </p:nvSpPr>
          <p:spPr bwMode="auto">
            <a:xfrm>
              <a:off x="7192822" y="4652619"/>
              <a:ext cx="547366" cy="461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FFFFFF"/>
                  </a:solidFill>
                </a:rPr>
                <a:t>x</a:t>
              </a:r>
              <a:r>
                <a:rPr lang="en-US" altLang="zh-TW" baseline="30000">
                  <a:solidFill>
                    <a:srgbClr val="FFFFFF"/>
                  </a:solidFill>
                </a:rPr>
                <a:t>t</a:t>
              </a:r>
              <a:endParaRPr lang="zh-TW" altLang="en-US" baseline="30000">
                <a:solidFill>
                  <a:srgbClr val="FFFFFF"/>
                </a:solidFill>
              </a:endParaRPr>
            </a:p>
          </p:txBody>
        </p:sp>
        <p:sp>
          <p:nvSpPr>
            <p:cNvPr id="28743" name="文字方塊 96"/>
            <p:cNvSpPr txBox="1">
              <a:spLocks noChangeArrowheads="1"/>
            </p:cNvSpPr>
            <p:nvPr/>
          </p:nvSpPr>
          <p:spPr bwMode="auto">
            <a:xfrm>
              <a:off x="7012720" y="5254894"/>
              <a:ext cx="907572" cy="461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h</a:t>
              </a:r>
              <a:r>
                <a:rPr lang="en-US" altLang="zh-TW" baseline="30000">
                  <a:solidFill>
                    <a:srgbClr val="000000"/>
                  </a:solidFill>
                </a:rPr>
                <a:t>t-1</a:t>
              </a:r>
              <a:endParaRPr lang="zh-TW" altLang="en-US" baseline="30000">
                <a:solidFill>
                  <a:srgbClr val="000000"/>
                </a:solidFill>
              </a:endParaRPr>
            </a:p>
          </p:txBody>
        </p:sp>
      </p:grpSp>
      <p:sp>
        <p:nvSpPr>
          <p:cNvPr id="51" name="矩形 97"/>
          <p:cNvSpPr/>
          <p:nvPr/>
        </p:nvSpPr>
        <p:spPr>
          <a:xfrm>
            <a:off x="7696200" y="5334002"/>
            <a:ext cx="1217987" cy="6782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W</a:t>
            </a:r>
            <a:r>
              <a:rPr lang="en-US" altLang="zh-TW" sz="2400" baseline="30000" dirty="0">
                <a:solidFill>
                  <a:srgbClr val="000000"/>
                </a:solidFill>
              </a:rPr>
              <a:t>o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pic>
        <p:nvPicPr>
          <p:cNvPr id="28725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2" y="0"/>
            <a:ext cx="1662113" cy="214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54" name="TextBox 53"/>
          <p:cNvSpPr txBox="1">
            <a:spLocks noChangeArrowheads="1"/>
          </p:cNvSpPr>
          <p:nvPr/>
        </p:nvSpPr>
        <p:spPr bwMode="auto">
          <a:xfrm>
            <a:off x="7086600" y="2438401"/>
            <a:ext cx="2590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= σ(         </a:t>
            </a:r>
            <a:r>
              <a:rPr lang="en-US" altLang="en-US" sz="1800">
                <a:solidFill>
                  <a:srgbClr val="000000"/>
                </a:solidFill>
              </a:rPr>
              <a:t>      </a:t>
            </a:r>
            <a:r>
              <a:rPr lang="en-US" altLang="en-US" sz="1800"/>
              <a:t>               )</a:t>
            </a:r>
          </a:p>
        </p:txBody>
      </p:sp>
      <p:sp>
        <p:nvSpPr>
          <p:cNvPr id="25655" name="TextBox 54"/>
          <p:cNvSpPr txBox="1">
            <a:spLocks noChangeArrowheads="1"/>
          </p:cNvSpPr>
          <p:nvPr/>
        </p:nvSpPr>
        <p:spPr bwMode="auto">
          <a:xfrm>
            <a:off x="7086600" y="5410201"/>
            <a:ext cx="2590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= σ(                              )</a:t>
            </a:r>
          </a:p>
        </p:txBody>
      </p:sp>
      <p:sp>
        <p:nvSpPr>
          <p:cNvPr id="25656" name="TextBox 55"/>
          <p:cNvSpPr txBox="1">
            <a:spLocks noChangeArrowheads="1"/>
          </p:cNvSpPr>
          <p:nvPr/>
        </p:nvSpPr>
        <p:spPr bwMode="auto">
          <a:xfrm>
            <a:off x="7086600" y="3886201"/>
            <a:ext cx="2590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= σ(                              )</a:t>
            </a:r>
          </a:p>
        </p:txBody>
      </p:sp>
      <p:sp>
        <p:nvSpPr>
          <p:cNvPr id="28729" name="TextBox 56"/>
          <p:cNvSpPr txBox="1">
            <a:spLocks noChangeArrowheads="1"/>
          </p:cNvSpPr>
          <p:nvPr/>
        </p:nvSpPr>
        <p:spPr bwMode="auto">
          <a:xfrm>
            <a:off x="4114802" y="6488114"/>
            <a:ext cx="38715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Information flow of LSTM</a:t>
            </a: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524002" y="3352801"/>
            <a:ext cx="11673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/>
              <a:t>Controls </a:t>
            </a:r>
          </a:p>
          <a:p>
            <a:pPr eaLnBrk="1" hangingPunct="1"/>
            <a:r>
              <a:rPr lang="en-US" altLang="en-US" sz="1600"/>
              <a:t>forget gate</a:t>
            </a:r>
          </a:p>
        </p:txBody>
      </p:sp>
      <p:cxnSp>
        <p:nvCxnSpPr>
          <p:cNvPr id="6" name="Straight Arrow Connector 5"/>
          <p:cNvCxnSpPr>
            <a:cxnSpLocks noChangeShapeType="1"/>
            <a:stCxn id="2" idx="2"/>
          </p:cNvCxnSpPr>
          <p:nvPr/>
        </p:nvCxnSpPr>
        <p:spPr bwMode="auto">
          <a:xfrm>
            <a:off x="2107656" y="3937576"/>
            <a:ext cx="254546" cy="405825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2724151" y="3429001"/>
            <a:ext cx="10855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/>
              <a:t>Controls </a:t>
            </a:r>
          </a:p>
          <a:p>
            <a:pPr eaLnBrk="1" hangingPunct="1"/>
            <a:r>
              <a:rPr lang="en-US" altLang="en-US" sz="1600"/>
              <a:t>input gate</a:t>
            </a:r>
          </a:p>
        </p:txBody>
      </p:sp>
      <p:cxnSp>
        <p:nvCxnSpPr>
          <p:cNvPr id="26" name="Straight Arrow Connector 25"/>
          <p:cNvCxnSpPr>
            <a:cxnSpLocks noChangeShapeType="1"/>
          </p:cNvCxnSpPr>
          <p:nvPr/>
        </p:nvCxnSpPr>
        <p:spPr bwMode="auto">
          <a:xfrm>
            <a:off x="3429000" y="4038600"/>
            <a:ext cx="0" cy="3810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3810002" y="3429001"/>
            <a:ext cx="11993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/>
              <a:t>Updating</a:t>
            </a:r>
          </a:p>
          <a:p>
            <a:pPr eaLnBrk="1" hangingPunct="1"/>
            <a:r>
              <a:rPr lang="en-US" altLang="en-US" sz="1600"/>
              <a:t>information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4876802" y="3429001"/>
            <a:ext cx="12586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/>
              <a:t>Controls</a:t>
            </a:r>
          </a:p>
          <a:p>
            <a:pPr eaLnBrk="1" hangingPunct="1"/>
            <a:r>
              <a:rPr lang="en-US" altLang="en-US" sz="1600"/>
              <a:t>Output gate</a:t>
            </a:r>
          </a:p>
        </p:txBody>
      </p:sp>
      <p:cxnSp>
        <p:nvCxnSpPr>
          <p:cNvPr id="42" name="Straight Arrow Connector 41"/>
          <p:cNvCxnSpPr>
            <a:cxnSpLocks noChangeShapeType="1"/>
          </p:cNvCxnSpPr>
          <p:nvPr/>
        </p:nvCxnSpPr>
        <p:spPr bwMode="auto">
          <a:xfrm flipH="1">
            <a:off x="4410075" y="3962401"/>
            <a:ext cx="0" cy="411163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Straight Arrow Connector 48"/>
          <p:cNvCxnSpPr>
            <a:cxnSpLocks noChangeShapeType="1"/>
          </p:cNvCxnSpPr>
          <p:nvPr/>
        </p:nvCxnSpPr>
        <p:spPr bwMode="auto">
          <a:xfrm>
            <a:off x="5334000" y="4038600"/>
            <a:ext cx="0" cy="3810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4343402" y="-76200"/>
            <a:ext cx="238610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These 4 matrix</a:t>
            </a:r>
          </a:p>
          <a:p>
            <a:pPr eaLnBrk="1" hangingPunct="1"/>
            <a:r>
              <a:rPr lang="en-US" altLang="en-US" sz="1800"/>
              <a:t>computation should</a:t>
            </a:r>
          </a:p>
          <a:p>
            <a:pPr eaLnBrk="1" hangingPunct="1"/>
            <a:r>
              <a:rPr lang="en-US" altLang="en-US" sz="1800"/>
              <a:t>be done concurrently.</a:t>
            </a:r>
          </a:p>
        </p:txBody>
      </p:sp>
      <p:pic>
        <p:nvPicPr>
          <p:cNvPr id="28739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1" y="0"/>
            <a:ext cx="27447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51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5654" grpId="0"/>
      <p:bldP spid="25655" grpId="0"/>
      <p:bldP spid="25656" grpId="0"/>
      <p:bldP spid="2" grpId="0"/>
      <p:bldP spid="17" grpId="0"/>
      <p:bldP spid="34" grpId="0"/>
      <p:bldP spid="36" grpId="0"/>
      <p:bldP spid="5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7" name="群組 164"/>
          <p:cNvGrpSpPr>
            <a:grpSpLocks/>
          </p:cNvGrpSpPr>
          <p:nvPr/>
        </p:nvGrpSpPr>
        <p:grpSpPr bwMode="auto">
          <a:xfrm>
            <a:off x="3968749" y="5832465"/>
            <a:ext cx="908051" cy="461665"/>
            <a:chOff x="4765592" y="6396335"/>
            <a:chExt cx="907572" cy="462959"/>
          </a:xfrm>
        </p:grpSpPr>
        <p:sp>
          <p:nvSpPr>
            <p:cNvPr id="5" name="矩形 41"/>
            <p:cNvSpPr>
              <a:spLocks noChangeArrowheads="1"/>
            </p:cNvSpPr>
            <p:nvPr/>
          </p:nvSpPr>
          <p:spPr bwMode="auto">
            <a:xfrm>
              <a:off x="4822712" y="6442502"/>
              <a:ext cx="720346" cy="369332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9764" name="文字方塊 42"/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2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chemeClr val="bg1"/>
                  </a:solidFill>
                </a:rPr>
                <a:t>x</a:t>
              </a:r>
              <a:r>
                <a:rPr lang="en-US" altLang="zh-TW" baseline="30000">
                  <a:solidFill>
                    <a:schemeClr val="bg1"/>
                  </a:solidFill>
                </a:rPr>
                <a:t>t</a:t>
              </a:r>
              <a:endParaRPr lang="zh-TW" altLang="en-US" baseline="30000">
                <a:solidFill>
                  <a:schemeClr val="bg1"/>
                </a:solidFill>
              </a:endParaRPr>
            </a:p>
          </p:txBody>
        </p:sp>
      </p:grpSp>
      <p:sp>
        <p:nvSpPr>
          <p:cNvPr id="7" name="矩形 44"/>
          <p:cNvSpPr>
            <a:spLocks noChangeArrowheads="1"/>
          </p:cNvSpPr>
          <p:nvPr/>
        </p:nvSpPr>
        <p:spPr bwMode="auto">
          <a:xfrm>
            <a:off x="4049716" y="4424363"/>
            <a:ext cx="719137" cy="431800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z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8" name="矩形 45"/>
          <p:cNvSpPr/>
          <p:nvPr/>
        </p:nvSpPr>
        <p:spPr>
          <a:xfrm>
            <a:off x="3156507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i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9" name="矩形 49"/>
          <p:cNvSpPr/>
          <p:nvPr/>
        </p:nvSpPr>
        <p:spPr>
          <a:xfrm>
            <a:off x="2272047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f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10" name="矩形 50"/>
          <p:cNvSpPr/>
          <p:nvPr/>
        </p:nvSpPr>
        <p:spPr>
          <a:xfrm>
            <a:off x="4933813" y="4429688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>
                <a:solidFill>
                  <a:srgbClr val="000000"/>
                </a:solidFill>
              </a:rPr>
              <a:t>o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11" name="向下箭號 162"/>
          <p:cNvSpPr/>
          <p:nvPr/>
        </p:nvSpPr>
        <p:spPr>
          <a:xfrm rot="2620627" flipV="1">
            <a:off x="4828110" y="4885733"/>
            <a:ext cx="438151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63"/>
          <p:cNvSpPr/>
          <p:nvPr/>
        </p:nvSpPr>
        <p:spPr>
          <a:xfrm rot="20057551" flipV="1">
            <a:off x="3414566" y="4880213"/>
            <a:ext cx="438151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65"/>
          <p:cNvSpPr/>
          <p:nvPr/>
        </p:nvSpPr>
        <p:spPr>
          <a:xfrm rot="1353372" flipV="1">
            <a:off x="4126410" y="4925907"/>
            <a:ext cx="438151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4" name="向下箭號 166"/>
          <p:cNvSpPr/>
          <p:nvPr/>
        </p:nvSpPr>
        <p:spPr>
          <a:xfrm rot="18851723" flipV="1">
            <a:off x="2668105" y="4854597"/>
            <a:ext cx="438151" cy="1030467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9720" name="群組 219"/>
          <p:cNvGrpSpPr>
            <a:grpSpLocks/>
          </p:cNvGrpSpPr>
          <p:nvPr/>
        </p:nvGrpSpPr>
        <p:grpSpPr bwMode="auto">
          <a:xfrm>
            <a:off x="3173413" y="5821343"/>
            <a:ext cx="908051" cy="461664"/>
            <a:chOff x="4765592" y="6396335"/>
            <a:chExt cx="907572" cy="461369"/>
          </a:xfrm>
        </p:grpSpPr>
        <p:sp>
          <p:nvSpPr>
            <p:cNvPr id="16" name="矩形 220"/>
            <p:cNvSpPr>
              <a:spLocks noChangeArrowheads="1"/>
            </p:cNvSpPr>
            <p:nvPr/>
          </p:nvSpPr>
          <p:spPr bwMode="auto">
            <a:xfrm>
              <a:off x="4822712" y="6442342"/>
              <a:ext cx="720346" cy="369650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9762" name="文字方塊 221"/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1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/>
                <a:t>h</a:t>
              </a:r>
              <a:r>
                <a:rPr lang="en-US" altLang="zh-TW" baseline="30000"/>
                <a:t>t-1</a:t>
              </a:r>
              <a:endParaRPr lang="zh-TW" altLang="en-US" baseline="30000"/>
            </a:p>
          </p:txBody>
        </p:sp>
      </p:grpSp>
      <p:grpSp>
        <p:nvGrpSpPr>
          <p:cNvPr id="29721" name="群組 113"/>
          <p:cNvGrpSpPr>
            <a:grpSpLocks/>
          </p:cNvGrpSpPr>
          <p:nvPr/>
        </p:nvGrpSpPr>
        <p:grpSpPr bwMode="auto">
          <a:xfrm>
            <a:off x="1358900" y="2117733"/>
            <a:ext cx="908051" cy="461665"/>
            <a:chOff x="4775004" y="6396335"/>
            <a:chExt cx="907572" cy="461367"/>
          </a:xfrm>
        </p:grpSpPr>
        <p:sp>
          <p:nvSpPr>
            <p:cNvPr id="19" name="矩形 114"/>
            <p:cNvSpPr>
              <a:spLocks noChangeArrowheads="1"/>
            </p:cNvSpPr>
            <p:nvPr/>
          </p:nvSpPr>
          <p:spPr bwMode="auto">
            <a:xfrm>
              <a:off x="4822604" y="6442343"/>
              <a:ext cx="720346" cy="369648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0" name="文字方塊 115"/>
            <p:cNvSpPr txBox="1">
              <a:spLocks noChangeArrowheads="1"/>
            </p:cNvSpPr>
            <p:nvPr/>
          </p:nvSpPr>
          <p:spPr bwMode="auto">
            <a:xfrm>
              <a:off x="4775004" y="6396335"/>
              <a:ext cx="907572" cy="461367"/>
            </a:xfrm>
            <a:prstGeom prst="rect">
              <a:avLst/>
            </a:prstGeom>
            <a:noFill/>
            <a:ln>
              <a:noFill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/>
                <a:t>c</a:t>
              </a:r>
              <a:r>
                <a:rPr lang="en-US" altLang="zh-TW" baseline="30000"/>
                <a:t>t-1</a:t>
              </a:r>
              <a:endParaRPr lang="zh-TW" altLang="en-US" baseline="30000"/>
            </a:p>
          </p:txBody>
        </p:sp>
      </p:grpSp>
      <p:cxnSp>
        <p:nvCxnSpPr>
          <p:cNvPr id="22" name="直線單箭頭接點 51"/>
          <p:cNvCxnSpPr>
            <a:cxnSpLocks/>
          </p:cNvCxnSpPr>
          <p:nvPr/>
        </p:nvCxnSpPr>
        <p:spPr>
          <a:xfrm>
            <a:off x="1776416" y="6013451"/>
            <a:ext cx="13795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52"/>
          <p:cNvCxnSpPr>
            <a:cxnSpLocks/>
          </p:cNvCxnSpPr>
          <p:nvPr/>
        </p:nvCxnSpPr>
        <p:spPr>
          <a:xfrm>
            <a:off x="1793875" y="2579689"/>
            <a:ext cx="0" cy="3430587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56"/>
          <p:cNvSpPr txBox="1"/>
          <p:nvPr/>
        </p:nvSpPr>
        <p:spPr>
          <a:xfrm>
            <a:off x="1846631" y="3258351"/>
            <a:ext cx="1658571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FFFF"/>
                </a:solidFill>
              </a:rPr>
              <a:t>“peephole”</a:t>
            </a:r>
            <a:endParaRPr lang="zh-TW" altLang="en-US">
              <a:solidFill>
                <a:srgbClr val="FFFFFF"/>
              </a:solidFill>
            </a:endParaRPr>
          </a:p>
        </p:txBody>
      </p:sp>
      <p:sp>
        <p:nvSpPr>
          <p:cNvPr id="25" name="矩形 57"/>
          <p:cNvSpPr>
            <a:spLocks noChangeArrowheads="1"/>
          </p:cNvSpPr>
          <p:nvPr/>
        </p:nvSpPr>
        <p:spPr bwMode="auto">
          <a:xfrm>
            <a:off x="4781552" y="1444625"/>
            <a:ext cx="390525" cy="635000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z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6" name="矩形 64"/>
          <p:cNvSpPr/>
          <p:nvPr/>
        </p:nvSpPr>
        <p:spPr>
          <a:xfrm>
            <a:off x="6019801" y="1439306"/>
            <a:ext cx="2008427" cy="6782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W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grpSp>
        <p:nvGrpSpPr>
          <p:cNvPr id="28" name="群組 6"/>
          <p:cNvGrpSpPr>
            <a:grpSpLocks/>
          </p:cNvGrpSpPr>
          <p:nvPr/>
        </p:nvGrpSpPr>
        <p:grpSpPr bwMode="auto">
          <a:xfrm>
            <a:off x="7921625" y="771527"/>
            <a:ext cx="908051" cy="1947863"/>
            <a:chOff x="7186187" y="771143"/>
            <a:chExt cx="907572" cy="1948455"/>
          </a:xfrm>
        </p:grpSpPr>
        <p:grpSp>
          <p:nvGrpSpPr>
            <p:cNvPr id="29752" name="群組 58"/>
            <p:cNvGrpSpPr>
              <a:grpSpLocks/>
            </p:cNvGrpSpPr>
            <p:nvPr/>
          </p:nvGrpSpPr>
          <p:grpSpPr bwMode="auto">
            <a:xfrm>
              <a:off x="7186187" y="771143"/>
              <a:ext cx="907572" cy="1270386"/>
              <a:chOff x="7012720" y="4534918"/>
              <a:chExt cx="907572" cy="1270386"/>
            </a:xfrm>
          </p:grpSpPr>
          <p:sp>
            <p:nvSpPr>
              <p:cNvPr id="32" name="矩形 59"/>
              <p:cNvSpPr>
                <a:spLocks noChangeArrowheads="1"/>
              </p:cNvSpPr>
              <p:nvPr/>
            </p:nvSpPr>
            <p:spPr bwMode="auto">
              <a:xfrm>
                <a:off x="7225333" y="5165348"/>
                <a:ext cx="431573" cy="639956"/>
              </a:xfrm>
              <a:prstGeom prst="rect">
                <a:avLst/>
              </a:prstGeom>
              <a:solidFill>
                <a:srgbClr val="E2E2FF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zh-TW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矩形 60"/>
              <p:cNvSpPr>
                <a:spLocks noChangeArrowheads="1"/>
              </p:cNvSpPr>
              <p:nvPr/>
            </p:nvSpPr>
            <p:spPr bwMode="auto">
              <a:xfrm>
                <a:off x="7225333" y="4534918"/>
                <a:ext cx="431573" cy="630430"/>
              </a:xfrm>
              <a:prstGeom prst="rect">
                <a:avLst/>
              </a:prstGeom>
              <a:solidFill>
                <a:srgbClr val="000000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zh-TW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757" name="文字方塊 61"/>
              <p:cNvSpPr txBox="1">
                <a:spLocks noChangeArrowheads="1"/>
              </p:cNvSpPr>
              <p:nvPr/>
            </p:nvSpPr>
            <p:spPr bwMode="auto">
              <a:xfrm>
                <a:off x="7192822" y="4652619"/>
                <a:ext cx="547366" cy="4618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zh-TW">
                    <a:solidFill>
                      <a:schemeClr val="bg1"/>
                    </a:solidFill>
                  </a:rPr>
                  <a:t>x</a:t>
                </a:r>
                <a:r>
                  <a:rPr lang="en-US" altLang="zh-TW" baseline="30000">
                    <a:solidFill>
                      <a:schemeClr val="bg1"/>
                    </a:solidFill>
                  </a:rPr>
                  <a:t>t</a:t>
                </a:r>
                <a:endParaRPr lang="zh-TW" altLang="en-US" baseline="30000">
                  <a:solidFill>
                    <a:schemeClr val="bg1"/>
                  </a:solidFill>
                </a:endParaRPr>
              </a:p>
            </p:txBody>
          </p:sp>
          <p:sp>
            <p:nvSpPr>
              <p:cNvPr id="29758" name="文字方塊 62"/>
              <p:cNvSpPr txBox="1">
                <a:spLocks noChangeArrowheads="1"/>
              </p:cNvSpPr>
              <p:nvPr/>
            </p:nvSpPr>
            <p:spPr bwMode="auto">
              <a:xfrm>
                <a:off x="7012720" y="5254895"/>
                <a:ext cx="907572" cy="4618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zh-TW">
                    <a:solidFill>
                      <a:srgbClr val="000000"/>
                    </a:solidFill>
                  </a:rPr>
                  <a:t>h</a:t>
                </a:r>
                <a:r>
                  <a:rPr lang="en-US" altLang="zh-TW" baseline="30000">
                    <a:solidFill>
                      <a:srgbClr val="000000"/>
                    </a:solidFill>
                  </a:rPr>
                  <a:t>t-1</a:t>
                </a:r>
                <a:endParaRPr lang="zh-TW" altLang="en-US" baseline="300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0" name="矩形 70"/>
            <p:cNvSpPr>
              <a:spLocks noChangeArrowheads="1"/>
            </p:cNvSpPr>
            <p:nvPr/>
          </p:nvSpPr>
          <p:spPr bwMode="auto">
            <a:xfrm>
              <a:off x="7424187" y="2079641"/>
              <a:ext cx="406186" cy="639957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1" name="文字方塊 81"/>
            <p:cNvSpPr txBox="1">
              <a:spLocks noChangeArrowheads="1"/>
            </p:cNvSpPr>
            <p:nvPr/>
          </p:nvSpPr>
          <p:spPr bwMode="auto">
            <a:xfrm>
              <a:off x="7186187" y="2159040"/>
              <a:ext cx="907572" cy="461805"/>
            </a:xfrm>
            <a:prstGeom prst="rect">
              <a:avLst/>
            </a:prstGeom>
            <a:noFill/>
            <a:ln>
              <a:noFill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/>
                <a:t>c</a:t>
              </a:r>
              <a:r>
                <a:rPr lang="en-US" altLang="zh-TW" baseline="30000"/>
                <a:t>t-1</a:t>
              </a:r>
              <a:endParaRPr lang="zh-TW" altLang="en-US" baseline="30000"/>
            </a:p>
          </p:txBody>
        </p:sp>
      </p:grpSp>
      <p:sp>
        <p:nvSpPr>
          <p:cNvPr id="36" name="矩形 82"/>
          <p:cNvSpPr/>
          <p:nvPr/>
        </p:nvSpPr>
        <p:spPr>
          <a:xfrm>
            <a:off x="7365216" y="1447800"/>
            <a:ext cx="640755" cy="63918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文字方塊 99"/>
          <p:cNvSpPr txBox="1">
            <a:spLocks noChangeArrowheads="1"/>
          </p:cNvSpPr>
          <p:nvPr/>
        </p:nvSpPr>
        <p:spPr bwMode="auto">
          <a:xfrm>
            <a:off x="6934201" y="2743202"/>
            <a:ext cx="15541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/>
              <a:t>diagonal</a:t>
            </a:r>
            <a:endParaRPr lang="zh-TW" altLang="en-US"/>
          </a:p>
        </p:txBody>
      </p:sp>
      <p:sp>
        <p:nvSpPr>
          <p:cNvPr id="38" name="箭號: 向下 100"/>
          <p:cNvSpPr/>
          <p:nvPr/>
        </p:nvSpPr>
        <p:spPr>
          <a:xfrm flipV="1">
            <a:off x="7394575" y="2159001"/>
            <a:ext cx="590551" cy="6556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39" name="群組 7"/>
          <p:cNvGrpSpPr>
            <a:grpSpLocks/>
          </p:cNvGrpSpPr>
          <p:nvPr/>
        </p:nvGrpSpPr>
        <p:grpSpPr bwMode="auto">
          <a:xfrm>
            <a:off x="5027614" y="3259141"/>
            <a:ext cx="5422900" cy="636587"/>
            <a:chOff x="3904578" y="3100699"/>
            <a:chExt cx="5421826" cy="638040"/>
          </a:xfrm>
        </p:grpSpPr>
        <p:grpSp>
          <p:nvGrpSpPr>
            <p:cNvPr id="29741" name="群組 101"/>
            <p:cNvGrpSpPr>
              <a:grpSpLocks/>
            </p:cNvGrpSpPr>
            <p:nvPr/>
          </p:nvGrpSpPr>
          <p:grpSpPr bwMode="auto">
            <a:xfrm>
              <a:off x="3904578" y="3100699"/>
              <a:ext cx="1514214" cy="638040"/>
              <a:chOff x="6038727" y="5794241"/>
              <a:chExt cx="1514214" cy="638040"/>
            </a:xfrm>
          </p:grpSpPr>
          <p:sp>
            <p:nvSpPr>
              <p:cNvPr id="42" name="矩形 102"/>
              <p:cNvSpPr/>
              <p:nvPr/>
            </p:nvSpPr>
            <p:spPr>
              <a:xfrm>
                <a:off x="7163891" y="5794241"/>
                <a:ext cx="389050" cy="63586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TW" sz="2400" dirty="0" err="1">
                    <a:solidFill>
                      <a:srgbClr val="000000"/>
                    </a:solidFill>
                  </a:rPr>
                  <a:t>z</a:t>
                </a:r>
                <a:r>
                  <a:rPr lang="en-US" altLang="zh-TW" sz="2400" baseline="30000" dirty="0" err="1">
                    <a:solidFill>
                      <a:srgbClr val="000000"/>
                    </a:solidFill>
                  </a:rPr>
                  <a:t>i</a:t>
                </a:r>
                <a:endParaRPr lang="zh-TW" altLang="en-US" sz="2400" baseline="30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矩形 103"/>
              <p:cNvSpPr/>
              <p:nvPr/>
            </p:nvSpPr>
            <p:spPr>
              <a:xfrm>
                <a:off x="6618195" y="5796416"/>
                <a:ext cx="389050" cy="63586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TW" sz="2400" dirty="0" err="1">
                    <a:solidFill>
                      <a:srgbClr val="000000"/>
                    </a:solidFill>
                  </a:rPr>
                  <a:t>z</a:t>
                </a:r>
                <a:r>
                  <a:rPr lang="en-US" altLang="zh-TW" sz="2400" baseline="30000" dirty="0" err="1">
                    <a:solidFill>
                      <a:srgbClr val="000000"/>
                    </a:solidFill>
                  </a:rPr>
                  <a:t>f</a:t>
                </a:r>
                <a:endParaRPr lang="zh-TW" altLang="en-US" sz="2400" baseline="30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矩形 104"/>
              <p:cNvSpPr/>
              <p:nvPr/>
            </p:nvSpPr>
            <p:spPr>
              <a:xfrm>
                <a:off x="6038727" y="5796416"/>
                <a:ext cx="410655" cy="63586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z</a:t>
                </a:r>
                <a:r>
                  <a:rPr lang="en-US" altLang="zh-TW" sz="2000" baseline="30000" dirty="0">
                    <a:solidFill>
                      <a:srgbClr val="000000"/>
                    </a:solidFill>
                  </a:rPr>
                  <a:t>o</a:t>
                </a:r>
                <a:endParaRPr lang="zh-TW" altLang="en-US" sz="2000" baseline="300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9742" name="文字方塊 105"/>
            <p:cNvSpPr txBox="1">
              <a:spLocks noChangeArrowheads="1"/>
            </p:cNvSpPr>
            <p:nvPr/>
          </p:nvSpPr>
          <p:spPr bwMode="auto">
            <a:xfrm>
              <a:off x="5201270" y="3195150"/>
              <a:ext cx="4125134" cy="462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/>
                <a:t>obtained by the same way</a:t>
              </a:r>
              <a:endParaRPr lang="zh-TW" altLang="en-US"/>
            </a:p>
          </p:txBody>
        </p:sp>
      </p:grpSp>
      <p:sp>
        <p:nvSpPr>
          <p:cNvPr id="26667" name="TextBox 44"/>
          <p:cNvSpPr txBox="1">
            <a:spLocks noChangeArrowheads="1"/>
          </p:cNvSpPr>
          <p:nvPr/>
        </p:nvSpPr>
        <p:spPr bwMode="auto">
          <a:xfrm>
            <a:off x="5181600" y="1600201"/>
            <a:ext cx="3962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=tanh(                                           )    </a:t>
            </a:r>
          </a:p>
        </p:txBody>
      </p:sp>
      <p:sp>
        <p:nvSpPr>
          <p:cNvPr id="29739" name="TextBox 45"/>
          <p:cNvSpPr txBox="1">
            <a:spLocks noChangeArrowheads="1"/>
          </p:cNvSpPr>
          <p:nvPr/>
        </p:nvSpPr>
        <p:spPr bwMode="auto">
          <a:xfrm>
            <a:off x="5257802" y="6396040"/>
            <a:ext cx="38715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Information flow of LSTM</a:t>
            </a:r>
          </a:p>
        </p:txBody>
      </p:sp>
      <p:pic>
        <p:nvPicPr>
          <p:cNvPr id="29740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25400"/>
            <a:ext cx="27447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17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7" grpId="0"/>
      <p:bldP spid="38" grpId="0" animBg="1"/>
      <p:bldP spid="2666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212"/>
          <p:cNvGrpSpPr>
            <a:grpSpLocks/>
          </p:cNvGrpSpPr>
          <p:nvPr/>
        </p:nvGrpSpPr>
        <p:grpSpPr bwMode="auto">
          <a:xfrm>
            <a:off x="7416800" y="5827693"/>
            <a:ext cx="908051" cy="461664"/>
            <a:chOff x="4765592" y="6396335"/>
            <a:chExt cx="907572" cy="461369"/>
          </a:xfrm>
        </p:grpSpPr>
        <p:sp>
          <p:nvSpPr>
            <p:cNvPr id="5" name="矩形 213"/>
            <p:cNvSpPr>
              <a:spLocks noChangeArrowheads="1"/>
            </p:cNvSpPr>
            <p:nvPr/>
          </p:nvSpPr>
          <p:spPr bwMode="auto">
            <a:xfrm>
              <a:off x="4822712" y="6442342"/>
              <a:ext cx="720346" cy="369650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0793" name="文字方塊 214"/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1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h</a:t>
              </a:r>
              <a:r>
                <a:rPr lang="en-US" altLang="zh-TW" baseline="30000">
                  <a:solidFill>
                    <a:srgbClr val="000000"/>
                  </a:solidFill>
                </a:rPr>
                <a:t>t</a:t>
              </a:r>
              <a:endParaRPr lang="zh-TW" altLang="en-US" baseline="30000">
                <a:solidFill>
                  <a:srgbClr val="000000"/>
                </a:solidFill>
              </a:endParaRPr>
            </a:p>
          </p:txBody>
        </p:sp>
      </p:grpSp>
      <p:sp>
        <p:nvSpPr>
          <p:cNvPr id="7" name="手繪多邊形 110"/>
          <p:cNvSpPr/>
          <p:nvPr/>
        </p:nvSpPr>
        <p:spPr>
          <a:xfrm>
            <a:off x="5546726" y="2976566"/>
            <a:ext cx="1906588" cy="3101975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30723" name="群組 123"/>
          <p:cNvGrpSpPr>
            <a:grpSpLocks/>
          </p:cNvGrpSpPr>
          <p:nvPr/>
        </p:nvGrpSpPr>
        <p:grpSpPr bwMode="auto">
          <a:xfrm>
            <a:off x="3968749" y="5832465"/>
            <a:ext cx="908051" cy="461665"/>
            <a:chOff x="4765592" y="6396335"/>
            <a:chExt cx="907572" cy="462959"/>
          </a:xfrm>
        </p:grpSpPr>
        <p:sp>
          <p:nvSpPr>
            <p:cNvPr id="11" name="矩形 125"/>
            <p:cNvSpPr>
              <a:spLocks noChangeArrowheads="1"/>
            </p:cNvSpPr>
            <p:nvPr/>
          </p:nvSpPr>
          <p:spPr bwMode="auto">
            <a:xfrm>
              <a:off x="4822712" y="6442502"/>
              <a:ext cx="720346" cy="369332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0791" name="文字方塊 129"/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2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chemeClr val="bg1"/>
                  </a:solidFill>
                </a:rPr>
                <a:t>x</a:t>
              </a:r>
              <a:r>
                <a:rPr lang="en-US" altLang="zh-TW" baseline="30000">
                  <a:solidFill>
                    <a:schemeClr val="bg1"/>
                  </a:solidFill>
                </a:rPr>
                <a:t>t</a:t>
              </a:r>
              <a:endParaRPr lang="zh-TW" altLang="en-US" baseline="30000">
                <a:solidFill>
                  <a:schemeClr val="bg1"/>
                </a:solidFill>
              </a:endParaRPr>
            </a:p>
          </p:txBody>
        </p:sp>
      </p:grpSp>
      <p:sp>
        <p:nvSpPr>
          <p:cNvPr id="13" name="矩形 130"/>
          <p:cNvSpPr>
            <a:spLocks noChangeArrowheads="1"/>
          </p:cNvSpPr>
          <p:nvPr/>
        </p:nvSpPr>
        <p:spPr bwMode="auto">
          <a:xfrm>
            <a:off x="4049716" y="4424363"/>
            <a:ext cx="719137" cy="431800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z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4" name="矩形 131"/>
          <p:cNvSpPr/>
          <p:nvPr/>
        </p:nvSpPr>
        <p:spPr>
          <a:xfrm>
            <a:off x="3156507" y="4424492"/>
            <a:ext cx="72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i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15" name="橢圓 137"/>
          <p:cNvSpPr/>
          <p:nvPr/>
        </p:nvSpPr>
        <p:spPr>
          <a:xfrm>
            <a:off x="3721101" y="3570289"/>
            <a:ext cx="438151" cy="43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16" name="矩形 140"/>
          <p:cNvSpPr/>
          <p:nvPr/>
        </p:nvSpPr>
        <p:spPr>
          <a:xfrm>
            <a:off x="2272047" y="4424492"/>
            <a:ext cx="72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f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17" name="矩形 142"/>
          <p:cNvSpPr/>
          <p:nvPr/>
        </p:nvSpPr>
        <p:spPr>
          <a:xfrm>
            <a:off x="4933813" y="4429688"/>
            <a:ext cx="72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tx1"/>
                </a:solidFill>
              </a:rPr>
              <a:t>z</a:t>
            </a:r>
            <a:r>
              <a:rPr lang="en-US" altLang="zh-TW" sz="2400" baseline="30000" dirty="0">
                <a:solidFill>
                  <a:schemeClr val="tx1"/>
                </a:solidFill>
              </a:rPr>
              <a:t>o</a:t>
            </a:r>
            <a:endParaRPr lang="zh-TW" altLang="en-US" sz="2400" baseline="30000" dirty="0">
              <a:solidFill>
                <a:schemeClr val="tx1"/>
              </a:solidFill>
            </a:endParaRPr>
          </a:p>
        </p:txBody>
      </p:sp>
      <p:sp>
        <p:nvSpPr>
          <p:cNvPr id="18" name="橢圓 145"/>
          <p:cNvSpPr/>
          <p:nvPr/>
        </p:nvSpPr>
        <p:spPr>
          <a:xfrm>
            <a:off x="2393950" y="2751138"/>
            <a:ext cx="438151" cy="43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grpSp>
        <p:nvGrpSpPr>
          <p:cNvPr id="19" name="群組 147"/>
          <p:cNvGrpSpPr>
            <a:grpSpLocks/>
          </p:cNvGrpSpPr>
          <p:nvPr/>
        </p:nvGrpSpPr>
        <p:grpSpPr bwMode="auto">
          <a:xfrm>
            <a:off x="3709989" y="2724150"/>
            <a:ext cx="438151" cy="438151"/>
            <a:chOff x="6656524" y="2699227"/>
            <a:chExt cx="438150" cy="438150"/>
          </a:xfrm>
        </p:grpSpPr>
        <p:sp>
          <p:nvSpPr>
            <p:cNvPr id="20" name="橢圓 149"/>
            <p:cNvSpPr>
              <a:spLocks noChangeArrowheads="1"/>
            </p:cNvSpPr>
            <p:nvPr/>
          </p:nvSpPr>
          <p:spPr bwMode="auto">
            <a:xfrm>
              <a:off x="6656524" y="2699227"/>
              <a:ext cx="438150" cy="438150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1" name="文字方塊 150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749816" y="2808362"/>
              <a:ext cx="283732" cy="276999"/>
            </a:xfrm>
            <a:prstGeom prst="rect">
              <a:avLst/>
            </a:prstGeom>
            <a:blipFill rotWithShape="1">
              <a:blip r:embed="rId2"/>
              <a:stretch>
                <a:fillRect l="-10638" t="-8511" b="-4255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  <a:ea typeface="ＭＳ Ｐゴシック" charset="0"/>
                  <a:cs typeface="ＭＳ Ｐゴシック" charset="0"/>
                </a:rPr>
                <a:t> </a:t>
              </a:r>
            </a:p>
          </p:txBody>
        </p:sp>
      </p:grpSp>
      <p:sp>
        <p:nvSpPr>
          <p:cNvPr id="22" name="橢圓 155"/>
          <p:cNvSpPr/>
          <p:nvPr/>
        </p:nvSpPr>
        <p:spPr>
          <a:xfrm>
            <a:off x="5070475" y="2746375"/>
            <a:ext cx="438151" cy="43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23" name="矩形 167"/>
          <p:cNvSpPr/>
          <p:nvPr/>
        </p:nvSpPr>
        <p:spPr>
          <a:xfrm>
            <a:off x="4931879" y="1409487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文字方塊 168"/>
          <p:cNvSpPr txBox="1">
            <a:spLocks noChangeArrowheads="1"/>
          </p:cNvSpPr>
          <p:nvPr/>
        </p:nvSpPr>
        <p:spPr bwMode="auto">
          <a:xfrm>
            <a:off x="4849813" y="1395414"/>
            <a:ext cx="908051" cy="46166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/>
              <a:t>y</a:t>
            </a:r>
            <a:r>
              <a:rPr lang="en-US" altLang="zh-TW" baseline="30000"/>
              <a:t>t</a:t>
            </a:r>
            <a:endParaRPr lang="zh-TW" altLang="en-US" baseline="30000"/>
          </a:p>
        </p:txBody>
      </p:sp>
      <p:cxnSp>
        <p:nvCxnSpPr>
          <p:cNvPr id="25" name="直線單箭頭接點 169"/>
          <p:cNvCxnSpPr>
            <a:cxnSpLocks/>
          </p:cNvCxnSpPr>
          <p:nvPr/>
        </p:nvCxnSpPr>
        <p:spPr>
          <a:xfrm flipH="1" flipV="1">
            <a:off x="2632075" y="3217863"/>
            <a:ext cx="0" cy="12303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11"/>
          <p:cNvCxnSpPr>
            <a:cxnSpLocks/>
          </p:cNvCxnSpPr>
          <p:nvPr/>
        </p:nvCxnSpPr>
        <p:spPr>
          <a:xfrm>
            <a:off x="2838452" y="2981325"/>
            <a:ext cx="88741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15"/>
          <p:cNvCxnSpPr>
            <a:cxnSpLocks/>
            <a:endCxn id="15" idx="5"/>
          </p:cNvCxnSpPr>
          <p:nvPr/>
        </p:nvCxnSpPr>
        <p:spPr>
          <a:xfrm flipH="1" flipV="1">
            <a:off x="4095749" y="3944939"/>
            <a:ext cx="338139" cy="495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16"/>
          <p:cNvCxnSpPr>
            <a:cxnSpLocks/>
            <a:endCxn id="15" idx="3"/>
          </p:cNvCxnSpPr>
          <p:nvPr/>
        </p:nvCxnSpPr>
        <p:spPr>
          <a:xfrm flipV="1">
            <a:off x="3516315" y="3944941"/>
            <a:ext cx="269875" cy="4794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17"/>
          <p:cNvCxnSpPr>
            <a:cxnSpLocks/>
          </p:cNvCxnSpPr>
          <p:nvPr/>
        </p:nvCxnSpPr>
        <p:spPr>
          <a:xfrm flipV="1">
            <a:off x="3937000" y="3170240"/>
            <a:ext cx="0" cy="3968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向下箭號 161"/>
          <p:cNvSpPr/>
          <p:nvPr/>
        </p:nvSpPr>
        <p:spPr>
          <a:xfrm flipV="1">
            <a:off x="5085018" y="1935578"/>
            <a:ext cx="438151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1" name="向下箭號 162"/>
          <p:cNvSpPr/>
          <p:nvPr/>
        </p:nvSpPr>
        <p:spPr>
          <a:xfrm rot="2620627" flipV="1">
            <a:off x="4828110" y="4885733"/>
            <a:ext cx="438151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" name="向下箭號 163"/>
          <p:cNvSpPr/>
          <p:nvPr/>
        </p:nvSpPr>
        <p:spPr>
          <a:xfrm rot="20057551" flipV="1">
            <a:off x="3414566" y="4880213"/>
            <a:ext cx="438151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向下箭號 165"/>
          <p:cNvSpPr/>
          <p:nvPr/>
        </p:nvSpPr>
        <p:spPr>
          <a:xfrm rot="1353372" flipV="1">
            <a:off x="4126410" y="4925907"/>
            <a:ext cx="438151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4" name="向下箭號 166"/>
          <p:cNvSpPr/>
          <p:nvPr/>
        </p:nvSpPr>
        <p:spPr>
          <a:xfrm rot="18851723" flipV="1">
            <a:off x="2668105" y="4854597"/>
            <a:ext cx="438151" cy="1030467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30762" name="群組 227"/>
          <p:cNvGrpSpPr>
            <a:grpSpLocks/>
          </p:cNvGrpSpPr>
          <p:nvPr/>
        </p:nvGrpSpPr>
        <p:grpSpPr bwMode="auto">
          <a:xfrm>
            <a:off x="3173413" y="5835659"/>
            <a:ext cx="908051" cy="461665"/>
            <a:chOff x="4765592" y="6396335"/>
            <a:chExt cx="907572" cy="461367"/>
          </a:xfrm>
        </p:grpSpPr>
        <p:sp>
          <p:nvSpPr>
            <p:cNvPr id="36" name="矩形 228"/>
            <p:cNvSpPr>
              <a:spLocks noChangeArrowheads="1"/>
            </p:cNvSpPr>
            <p:nvPr/>
          </p:nvSpPr>
          <p:spPr bwMode="auto">
            <a:xfrm>
              <a:off x="4822712" y="6442343"/>
              <a:ext cx="720346" cy="369648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0787" name="文字方塊 229"/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h</a:t>
              </a:r>
              <a:r>
                <a:rPr lang="en-US" altLang="zh-TW" baseline="30000">
                  <a:solidFill>
                    <a:srgbClr val="000000"/>
                  </a:solidFill>
                </a:rPr>
                <a:t>t-1</a:t>
              </a:r>
              <a:endParaRPr lang="zh-TW" altLang="en-US" baseline="30000">
                <a:solidFill>
                  <a:srgbClr val="000000"/>
                </a:solidFill>
              </a:endParaRPr>
            </a:p>
          </p:txBody>
        </p:sp>
      </p:grpSp>
      <p:grpSp>
        <p:nvGrpSpPr>
          <p:cNvPr id="30763" name="群組 230"/>
          <p:cNvGrpSpPr>
            <a:grpSpLocks/>
          </p:cNvGrpSpPr>
          <p:nvPr/>
        </p:nvGrpSpPr>
        <p:grpSpPr bwMode="auto">
          <a:xfrm>
            <a:off x="1358900" y="2117726"/>
            <a:ext cx="908051" cy="461664"/>
            <a:chOff x="4775004" y="6396335"/>
            <a:chExt cx="907572" cy="461069"/>
          </a:xfrm>
        </p:grpSpPr>
        <p:sp>
          <p:nvSpPr>
            <p:cNvPr id="39" name="矩形 231"/>
            <p:cNvSpPr>
              <a:spLocks noChangeArrowheads="1"/>
            </p:cNvSpPr>
            <p:nvPr/>
          </p:nvSpPr>
          <p:spPr bwMode="auto">
            <a:xfrm>
              <a:off x="4822604" y="6442314"/>
              <a:ext cx="720346" cy="369411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40" name="文字方塊 232"/>
            <p:cNvSpPr txBox="1">
              <a:spLocks noChangeArrowheads="1"/>
            </p:cNvSpPr>
            <p:nvPr/>
          </p:nvSpPr>
          <p:spPr bwMode="auto">
            <a:xfrm>
              <a:off x="4775004" y="6396335"/>
              <a:ext cx="907572" cy="461069"/>
            </a:xfrm>
            <a:prstGeom prst="rect">
              <a:avLst/>
            </a:prstGeom>
            <a:noFill/>
            <a:ln>
              <a:noFill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/>
                <a:t>c</a:t>
              </a:r>
              <a:r>
                <a:rPr lang="en-US" altLang="zh-TW" baseline="30000"/>
                <a:t>t-1</a:t>
              </a:r>
              <a:endParaRPr lang="zh-TW" altLang="en-US" baseline="30000"/>
            </a:p>
          </p:txBody>
        </p:sp>
      </p:grpSp>
      <p:grpSp>
        <p:nvGrpSpPr>
          <p:cNvPr id="41" name="群組 233"/>
          <p:cNvGrpSpPr>
            <a:grpSpLocks/>
          </p:cNvGrpSpPr>
          <p:nvPr/>
        </p:nvGrpSpPr>
        <p:grpSpPr bwMode="auto">
          <a:xfrm>
            <a:off x="5648327" y="2108201"/>
            <a:ext cx="906463" cy="461664"/>
            <a:chOff x="4775004" y="6396335"/>
            <a:chExt cx="907572" cy="461069"/>
          </a:xfrm>
        </p:grpSpPr>
        <p:sp>
          <p:nvSpPr>
            <p:cNvPr id="42" name="矩形 234"/>
            <p:cNvSpPr>
              <a:spLocks noChangeArrowheads="1"/>
            </p:cNvSpPr>
            <p:nvPr/>
          </p:nvSpPr>
          <p:spPr bwMode="auto">
            <a:xfrm>
              <a:off x="4822687" y="6442314"/>
              <a:ext cx="720018" cy="369411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43" name="文字方塊 235"/>
            <p:cNvSpPr txBox="1">
              <a:spLocks noChangeArrowheads="1"/>
            </p:cNvSpPr>
            <p:nvPr/>
          </p:nvSpPr>
          <p:spPr bwMode="auto">
            <a:xfrm>
              <a:off x="4775004" y="6396335"/>
              <a:ext cx="907572" cy="461069"/>
            </a:xfrm>
            <a:prstGeom prst="rect">
              <a:avLst/>
            </a:prstGeom>
            <a:noFill/>
            <a:ln>
              <a:noFill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/>
                <a:t>c</a:t>
              </a:r>
              <a:r>
                <a:rPr lang="en-US" altLang="zh-TW" baseline="30000"/>
                <a:t>t</a:t>
              </a:r>
              <a:endParaRPr lang="zh-TW" altLang="en-US" baseline="30000"/>
            </a:p>
          </p:txBody>
        </p:sp>
      </p:grpSp>
      <p:sp>
        <p:nvSpPr>
          <p:cNvPr id="44" name="手繪多邊形 2"/>
          <p:cNvSpPr/>
          <p:nvPr/>
        </p:nvSpPr>
        <p:spPr>
          <a:xfrm>
            <a:off x="4049713" y="2335214"/>
            <a:ext cx="1625600" cy="379412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5" name="手繪多邊形 4"/>
          <p:cNvSpPr/>
          <p:nvPr/>
        </p:nvSpPr>
        <p:spPr>
          <a:xfrm>
            <a:off x="2147890" y="2365377"/>
            <a:ext cx="434975" cy="377825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46" name="直線單箭頭接點 239"/>
          <p:cNvCxnSpPr>
            <a:cxnSpLocks/>
          </p:cNvCxnSpPr>
          <p:nvPr/>
        </p:nvCxnSpPr>
        <p:spPr>
          <a:xfrm>
            <a:off x="4183063" y="2981325"/>
            <a:ext cx="88741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240"/>
          <p:cNvCxnSpPr>
            <a:cxnSpLocks/>
          </p:cNvCxnSpPr>
          <p:nvPr/>
        </p:nvCxnSpPr>
        <p:spPr>
          <a:xfrm flipH="1" flipV="1">
            <a:off x="5303839" y="3184528"/>
            <a:ext cx="0" cy="12303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684704" y="3548144"/>
            <a:ext cx="521297" cy="4616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50" name="矩形 5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352597" y="2741689"/>
            <a:ext cx="521297" cy="46166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51" name="矩形 6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28665" y="2723297"/>
            <a:ext cx="521297" cy="46166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52" name="文字方塊 3"/>
          <p:cNvSpPr txBox="1">
            <a:spLocks noChangeArrowheads="1"/>
          </p:cNvSpPr>
          <p:nvPr/>
        </p:nvSpPr>
        <p:spPr bwMode="auto">
          <a:xfrm>
            <a:off x="3883026" y="2909889"/>
            <a:ext cx="14287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/>
              <a:t>tanh</a:t>
            </a:r>
            <a:endParaRPr lang="zh-TW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7315200" y="2514600"/>
            <a:ext cx="19035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>
                <a:ea typeface="ＭＳ Ｐゴシック" charset="0"/>
                <a:cs typeface="ＭＳ Ｐゴシック" charset="0"/>
              </a:rPr>
              <a:t>c</a:t>
            </a:r>
            <a:r>
              <a:rPr lang="en-US" baseline="30000" dirty="0" err="1">
                <a:ea typeface="ＭＳ Ｐゴシック" charset="0"/>
                <a:cs typeface="ＭＳ Ｐゴシック" charset="0"/>
              </a:rPr>
              <a:t>t</a:t>
            </a:r>
            <a:r>
              <a:rPr lang="en-US" dirty="0">
                <a:ea typeface="ＭＳ Ｐゴシック" charset="0"/>
                <a:cs typeface="ＭＳ Ｐゴシック" charset="0"/>
              </a:rPr>
              <a:t> =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z</a:t>
            </a:r>
            <a:r>
              <a:rPr lang="en-US" baseline="30000" dirty="0" err="1">
                <a:ea typeface="ＭＳ Ｐゴシック" charset="0"/>
                <a:cs typeface="ＭＳ Ｐゴシック" charset="0"/>
              </a:rPr>
              <a:t>f</a:t>
            </a:r>
            <a:r>
              <a:rPr 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</a:t>
            </a:r>
            <a:r>
              <a:rPr lang="en-US" dirty="0">
                <a:ea typeface="ＭＳ Ｐゴシック" charset="0"/>
                <a:cs typeface="ＭＳ Ｐゴシック" charset="0"/>
                <a:sym typeface="Wingdings"/>
              </a:rPr>
              <a:t> c</a:t>
            </a:r>
            <a:r>
              <a:rPr lang="en-US" baseline="30000" dirty="0">
                <a:ea typeface="ＭＳ Ｐゴシック" charset="0"/>
                <a:cs typeface="ＭＳ Ｐゴシック" charset="0"/>
                <a:sym typeface="Wingdings"/>
              </a:rPr>
              <a:t>t-1 </a:t>
            </a:r>
            <a:r>
              <a:rPr lang="en-US" dirty="0">
                <a:ea typeface="ＭＳ Ｐゴシック" charset="0"/>
                <a:cs typeface="ＭＳ Ｐゴシック" charset="0"/>
                <a:sym typeface="Wingdings"/>
              </a:rPr>
              <a:t>+ </a:t>
            </a:r>
            <a:r>
              <a:rPr lang="en-US" dirty="0" err="1">
                <a:ea typeface="ＭＳ Ｐゴシック" charset="0"/>
                <a:cs typeface="ＭＳ Ｐゴシック" charset="0"/>
                <a:sym typeface="Wingdings"/>
              </a:rPr>
              <a:t>z</a:t>
            </a:r>
            <a:r>
              <a:rPr lang="en-US" baseline="30000" dirty="0" err="1">
                <a:ea typeface="ＭＳ Ｐゴシック" charset="0"/>
                <a:cs typeface="ＭＳ Ｐゴシック" charset="0"/>
                <a:sym typeface="Wingdings"/>
              </a:rPr>
              <a:t>i</a:t>
            </a:r>
            <a:r>
              <a:rPr lang="en-US" dirty="0" err="1">
                <a:latin typeface="Wingdings"/>
                <a:ea typeface="Wingdings"/>
                <a:cs typeface="Wingdings"/>
                <a:sym typeface="Wingdings"/>
              </a:rPr>
              <a:t></a:t>
            </a:r>
            <a:r>
              <a:rPr lang="en-US" dirty="0" err="1">
                <a:latin typeface="+mj-lt"/>
                <a:ea typeface="Wingdings"/>
                <a:cs typeface="Wingdings"/>
                <a:sym typeface="Wingdings"/>
              </a:rPr>
              <a:t>z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0774" name="TextBox 55"/>
          <p:cNvSpPr txBox="1">
            <a:spLocks noChangeArrowheads="1"/>
          </p:cNvSpPr>
          <p:nvPr/>
        </p:nvSpPr>
        <p:spPr bwMode="auto">
          <a:xfrm>
            <a:off x="7239002" y="3048000"/>
            <a:ext cx="19143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h</a:t>
            </a:r>
            <a:r>
              <a:rPr lang="en-US" altLang="en-US" sz="1800" baseline="30000"/>
              <a:t>t</a:t>
            </a:r>
            <a:r>
              <a:rPr lang="en-US" altLang="en-US" sz="1800"/>
              <a:t> = z</a:t>
            </a:r>
            <a:r>
              <a:rPr lang="en-US" altLang="en-US" sz="1800" baseline="30000"/>
              <a:t>o</a:t>
            </a:r>
            <a:r>
              <a:rPr lang="en-US" altLang="en-US" sz="1800"/>
              <a:t> </a:t>
            </a:r>
            <a:r>
              <a:rPr lang="en-US" altLang="en-US" sz="1800">
                <a:latin typeface="Wingdings" charset="2"/>
                <a:sym typeface="Wingdings" charset="2"/>
              </a:rPr>
              <a:t></a:t>
            </a:r>
            <a:r>
              <a:rPr lang="en-US" altLang="en-US" sz="1800">
                <a:sym typeface="Wingdings" charset="2"/>
              </a:rPr>
              <a:t> tanh(c</a:t>
            </a:r>
            <a:r>
              <a:rPr lang="en-US" altLang="en-US" sz="1800" baseline="30000">
                <a:sym typeface="Wingdings" charset="2"/>
              </a:rPr>
              <a:t>t</a:t>
            </a:r>
            <a:r>
              <a:rPr lang="en-US" altLang="en-US" sz="1800">
                <a:sym typeface="Wingdings" charset="2"/>
              </a:rPr>
              <a:t>)</a:t>
            </a:r>
            <a:endParaRPr lang="en-US" altLang="en-US" sz="1800"/>
          </a:p>
        </p:txBody>
      </p:sp>
      <p:sp>
        <p:nvSpPr>
          <p:cNvPr id="30775" name="TextBox 57"/>
          <p:cNvSpPr txBox="1">
            <a:spLocks noChangeArrowheads="1"/>
          </p:cNvSpPr>
          <p:nvPr/>
        </p:nvSpPr>
        <p:spPr bwMode="auto">
          <a:xfrm>
            <a:off x="7239001" y="3581400"/>
            <a:ext cx="14632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y</a:t>
            </a:r>
            <a:r>
              <a:rPr lang="en-US" altLang="en-US" sz="1800" baseline="30000"/>
              <a:t>t</a:t>
            </a:r>
            <a:r>
              <a:rPr lang="en-US" altLang="en-US" sz="1800"/>
              <a:t> = σ(W’ h</a:t>
            </a:r>
            <a:r>
              <a:rPr lang="en-US" altLang="en-US" sz="1800" baseline="30000"/>
              <a:t>t</a:t>
            </a:r>
            <a:r>
              <a:rPr lang="en-US" altLang="en-US" sz="1800"/>
              <a:t>) </a:t>
            </a:r>
          </a:p>
        </p:txBody>
      </p:sp>
      <p:sp>
        <p:nvSpPr>
          <p:cNvPr id="30776" name="TextBox 58"/>
          <p:cNvSpPr txBox="1">
            <a:spLocks noChangeArrowheads="1"/>
          </p:cNvSpPr>
          <p:nvPr/>
        </p:nvSpPr>
        <p:spPr bwMode="auto">
          <a:xfrm>
            <a:off x="4114802" y="6488114"/>
            <a:ext cx="38715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Information flow of LSTM</a:t>
            </a:r>
          </a:p>
        </p:txBody>
      </p:sp>
      <p:grpSp>
        <p:nvGrpSpPr>
          <p:cNvPr id="30777" name="群組 146"/>
          <p:cNvGrpSpPr>
            <a:grpSpLocks/>
          </p:cNvGrpSpPr>
          <p:nvPr/>
        </p:nvGrpSpPr>
        <p:grpSpPr bwMode="auto">
          <a:xfrm>
            <a:off x="5791201" y="228601"/>
            <a:ext cx="438151" cy="438151"/>
            <a:chOff x="6656524" y="2699227"/>
            <a:chExt cx="438150" cy="438150"/>
          </a:xfrm>
        </p:grpSpPr>
        <p:sp>
          <p:nvSpPr>
            <p:cNvPr id="63" name="橢圓 147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64" name="文字方塊 14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710937" y="2723025"/>
              <a:ext cx="336631" cy="369332"/>
            </a:xfrm>
            <a:prstGeom prst="rect">
              <a:avLst/>
            </a:prstGeom>
            <a:blipFill rotWithShape="1">
              <a:blip r:embed="rId5"/>
              <a:stretch>
                <a:fillRect l="-7143" t="-6557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  <a:ea typeface="ＭＳ Ｐゴシック" charset="0"/>
                  <a:cs typeface="ＭＳ Ｐゴシック" charset="0"/>
                </a:rPr>
                <a:t> </a:t>
              </a:r>
            </a:p>
          </p:txBody>
        </p:sp>
      </p:grpSp>
      <p:sp>
        <p:nvSpPr>
          <p:cNvPr id="30778" name="TextBox 2"/>
          <p:cNvSpPr txBox="1">
            <a:spLocks noChangeArrowheads="1"/>
          </p:cNvSpPr>
          <p:nvPr/>
        </p:nvSpPr>
        <p:spPr bwMode="auto">
          <a:xfrm>
            <a:off x="6324601" y="228600"/>
            <a:ext cx="24160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Element-wise multiply</a:t>
            </a:r>
          </a:p>
        </p:txBody>
      </p:sp>
      <p:pic>
        <p:nvPicPr>
          <p:cNvPr id="30779" name="Picture 6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-228600"/>
            <a:ext cx="27447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45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2" grpId="0" animBg="1"/>
      <p:bldP spid="24" grpId="0" animBg="1"/>
      <p:bldP spid="5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標題 1"/>
          <p:cNvSpPr>
            <a:spLocks noGrp="1"/>
          </p:cNvSpPr>
          <p:nvPr>
            <p:ph type="title"/>
          </p:nvPr>
        </p:nvSpPr>
        <p:spPr>
          <a:xfrm>
            <a:off x="1549400" y="304800"/>
            <a:ext cx="4394200" cy="914400"/>
          </a:xfrm>
        </p:spPr>
        <p:txBody>
          <a:bodyPr>
            <a:normAutofit/>
          </a:bodyPr>
          <a:lstStyle/>
          <a:p>
            <a:r>
              <a:rPr lang="en-US" altLang="zh-TW" sz="3200">
                <a:ea typeface="ＭＳ Ｐゴシック" charset="-128"/>
              </a:rPr>
              <a:t>LSTM information flow</a:t>
            </a:r>
            <a:endParaRPr lang="zh-TW" altLang="en-US" sz="3200">
              <a:ea typeface="ＭＳ Ｐゴシック" charset="-128"/>
            </a:endParaRPr>
          </a:p>
        </p:txBody>
      </p:sp>
      <p:grpSp>
        <p:nvGrpSpPr>
          <p:cNvPr id="31746" name="群組 129"/>
          <p:cNvGrpSpPr>
            <a:grpSpLocks/>
          </p:cNvGrpSpPr>
          <p:nvPr/>
        </p:nvGrpSpPr>
        <p:grpSpPr bwMode="auto">
          <a:xfrm>
            <a:off x="3968749" y="5832465"/>
            <a:ext cx="908051" cy="461665"/>
            <a:chOff x="4765592" y="6396335"/>
            <a:chExt cx="907572" cy="462959"/>
          </a:xfrm>
        </p:grpSpPr>
        <p:sp>
          <p:nvSpPr>
            <p:cNvPr id="6" name="矩形 130"/>
            <p:cNvSpPr>
              <a:spLocks noChangeArrowheads="1"/>
            </p:cNvSpPr>
            <p:nvPr/>
          </p:nvSpPr>
          <p:spPr bwMode="auto">
            <a:xfrm>
              <a:off x="4822712" y="6442502"/>
              <a:ext cx="720346" cy="369332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1868" name="文字方塊 131"/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2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chemeClr val="bg1"/>
                  </a:solidFill>
                </a:rPr>
                <a:t>x</a:t>
              </a:r>
              <a:r>
                <a:rPr lang="en-US" altLang="zh-TW" baseline="30000">
                  <a:solidFill>
                    <a:schemeClr val="bg1"/>
                  </a:solidFill>
                </a:rPr>
                <a:t>t</a:t>
              </a:r>
              <a:endParaRPr lang="zh-TW" altLang="en-US" baseline="30000">
                <a:solidFill>
                  <a:schemeClr val="bg1"/>
                </a:solidFill>
              </a:endParaRPr>
            </a:p>
          </p:txBody>
        </p:sp>
      </p:grpSp>
      <p:sp>
        <p:nvSpPr>
          <p:cNvPr id="8" name="矩形 136"/>
          <p:cNvSpPr>
            <a:spLocks noChangeArrowheads="1"/>
          </p:cNvSpPr>
          <p:nvPr/>
        </p:nvSpPr>
        <p:spPr bwMode="auto">
          <a:xfrm>
            <a:off x="4049716" y="4424363"/>
            <a:ext cx="719137" cy="431800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z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9" name="矩形 137"/>
          <p:cNvSpPr/>
          <p:nvPr/>
        </p:nvSpPr>
        <p:spPr>
          <a:xfrm>
            <a:off x="3156507" y="4424492"/>
            <a:ext cx="72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i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10" name="橢圓 140"/>
          <p:cNvSpPr/>
          <p:nvPr/>
        </p:nvSpPr>
        <p:spPr>
          <a:xfrm>
            <a:off x="3721101" y="3570289"/>
            <a:ext cx="438151" cy="43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11" name="矩形 144"/>
          <p:cNvSpPr/>
          <p:nvPr/>
        </p:nvSpPr>
        <p:spPr>
          <a:xfrm>
            <a:off x="2272047" y="4424492"/>
            <a:ext cx="72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chemeClr val="tx1"/>
                </a:solidFill>
              </a:rPr>
              <a:t>z</a:t>
            </a:r>
            <a:r>
              <a:rPr lang="en-US" altLang="zh-TW" sz="2400" baseline="30000" dirty="0" err="1">
                <a:solidFill>
                  <a:schemeClr val="tx1"/>
                </a:solidFill>
              </a:rPr>
              <a:t>f</a:t>
            </a:r>
            <a:endParaRPr lang="zh-TW" altLang="en-US" sz="2400" baseline="30000" dirty="0">
              <a:solidFill>
                <a:schemeClr val="tx1"/>
              </a:solidFill>
            </a:endParaRPr>
          </a:p>
        </p:txBody>
      </p:sp>
      <p:sp>
        <p:nvSpPr>
          <p:cNvPr id="12" name="矩形 145"/>
          <p:cNvSpPr/>
          <p:nvPr/>
        </p:nvSpPr>
        <p:spPr>
          <a:xfrm>
            <a:off x="4933813" y="4429688"/>
            <a:ext cx="72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>
                <a:solidFill>
                  <a:srgbClr val="000000"/>
                </a:solidFill>
              </a:rPr>
              <a:t>o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grpSp>
        <p:nvGrpSpPr>
          <p:cNvPr id="31758" name="群組 146"/>
          <p:cNvGrpSpPr>
            <a:grpSpLocks/>
          </p:cNvGrpSpPr>
          <p:nvPr/>
        </p:nvGrpSpPr>
        <p:grpSpPr bwMode="auto">
          <a:xfrm>
            <a:off x="2362201" y="2743201"/>
            <a:ext cx="438151" cy="438151"/>
            <a:chOff x="6656524" y="2699227"/>
            <a:chExt cx="438150" cy="438150"/>
          </a:xfrm>
        </p:grpSpPr>
        <p:sp>
          <p:nvSpPr>
            <p:cNvPr id="14" name="橢圓 147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15" name="文字方塊 14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710937" y="2723025"/>
              <a:ext cx="336631" cy="369332"/>
            </a:xfrm>
            <a:prstGeom prst="rect">
              <a:avLst/>
            </a:prstGeom>
            <a:blipFill rotWithShape="1">
              <a:blip r:embed="rId2"/>
              <a:stretch>
                <a:fillRect l="-7143" t="-6557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  <a:ea typeface="ＭＳ Ｐゴシック" charset="0"/>
                  <a:cs typeface="ＭＳ Ｐゴシック" charset="0"/>
                </a:rPr>
                <a:t> </a:t>
              </a:r>
            </a:p>
          </p:txBody>
        </p:sp>
      </p:grpSp>
      <p:grpSp>
        <p:nvGrpSpPr>
          <p:cNvPr id="31759" name="群組 150"/>
          <p:cNvGrpSpPr>
            <a:grpSpLocks/>
          </p:cNvGrpSpPr>
          <p:nvPr/>
        </p:nvGrpSpPr>
        <p:grpSpPr bwMode="auto">
          <a:xfrm>
            <a:off x="3709989" y="2724150"/>
            <a:ext cx="438151" cy="438151"/>
            <a:chOff x="6656524" y="2699227"/>
            <a:chExt cx="438150" cy="438150"/>
          </a:xfrm>
        </p:grpSpPr>
        <p:sp>
          <p:nvSpPr>
            <p:cNvPr id="17" name="橢圓 154"/>
            <p:cNvSpPr>
              <a:spLocks noChangeArrowheads="1"/>
            </p:cNvSpPr>
            <p:nvPr/>
          </p:nvSpPr>
          <p:spPr bwMode="auto">
            <a:xfrm>
              <a:off x="6656524" y="2699227"/>
              <a:ext cx="438150" cy="438150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8" name="文字方塊 155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766595" y="2808578"/>
              <a:ext cx="283732" cy="276999"/>
            </a:xfrm>
            <a:prstGeom prst="rect">
              <a:avLst/>
            </a:prstGeom>
            <a:blipFill rotWithShape="1">
              <a:blip r:embed="rId3"/>
              <a:stretch>
                <a:fillRect l="-8333" t="-8511" b="-4255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  <a:ea typeface="ＭＳ Ｐゴシック" charset="0"/>
                  <a:cs typeface="ＭＳ Ｐゴシック" charset="0"/>
                </a:rPr>
                <a:t> </a:t>
              </a:r>
            </a:p>
          </p:txBody>
        </p:sp>
      </p:grpSp>
      <p:sp>
        <p:nvSpPr>
          <p:cNvPr id="19" name="橢圓 167"/>
          <p:cNvSpPr/>
          <p:nvPr/>
        </p:nvSpPr>
        <p:spPr>
          <a:xfrm>
            <a:off x="5070475" y="2746375"/>
            <a:ext cx="438151" cy="43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20" name="矩形 169"/>
          <p:cNvSpPr/>
          <p:nvPr/>
        </p:nvSpPr>
        <p:spPr>
          <a:xfrm>
            <a:off x="4931879" y="1409487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1764" name="文字方塊 211"/>
          <p:cNvSpPr txBox="1">
            <a:spLocks noChangeArrowheads="1"/>
          </p:cNvSpPr>
          <p:nvPr/>
        </p:nvSpPr>
        <p:spPr bwMode="auto">
          <a:xfrm>
            <a:off x="4849813" y="1395414"/>
            <a:ext cx="908051" cy="46166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/>
              <a:t>y</a:t>
            </a:r>
            <a:r>
              <a:rPr lang="en-US" altLang="zh-TW" baseline="30000"/>
              <a:t>t</a:t>
            </a:r>
            <a:endParaRPr lang="zh-TW" altLang="en-US" baseline="30000"/>
          </a:p>
        </p:txBody>
      </p:sp>
      <p:cxnSp>
        <p:nvCxnSpPr>
          <p:cNvPr id="22" name="直線單箭頭接點 215"/>
          <p:cNvCxnSpPr>
            <a:cxnSpLocks/>
          </p:cNvCxnSpPr>
          <p:nvPr/>
        </p:nvCxnSpPr>
        <p:spPr>
          <a:xfrm flipH="1" flipV="1">
            <a:off x="2632075" y="3217863"/>
            <a:ext cx="0" cy="12303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16"/>
          <p:cNvCxnSpPr>
            <a:cxnSpLocks/>
          </p:cNvCxnSpPr>
          <p:nvPr/>
        </p:nvCxnSpPr>
        <p:spPr>
          <a:xfrm>
            <a:off x="2838452" y="2981325"/>
            <a:ext cx="88741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17"/>
          <p:cNvCxnSpPr>
            <a:cxnSpLocks/>
            <a:endCxn id="10" idx="5"/>
          </p:cNvCxnSpPr>
          <p:nvPr/>
        </p:nvCxnSpPr>
        <p:spPr>
          <a:xfrm flipH="1" flipV="1">
            <a:off x="4095749" y="3944939"/>
            <a:ext cx="338139" cy="495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22"/>
          <p:cNvCxnSpPr>
            <a:cxnSpLocks/>
            <a:endCxn id="10" idx="3"/>
          </p:cNvCxnSpPr>
          <p:nvPr/>
        </p:nvCxnSpPr>
        <p:spPr>
          <a:xfrm flipV="1">
            <a:off x="3516315" y="3944941"/>
            <a:ext cx="269875" cy="4794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23"/>
          <p:cNvCxnSpPr>
            <a:cxnSpLocks/>
          </p:cNvCxnSpPr>
          <p:nvPr/>
        </p:nvCxnSpPr>
        <p:spPr>
          <a:xfrm flipV="1">
            <a:off x="3937000" y="3170240"/>
            <a:ext cx="0" cy="3968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向下箭號 161"/>
          <p:cNvSpPr/>
          <p:nvPr/>
        </p:nvSpPr>
        <p:spPr>
          <a:xfrm flipV="1">
            <a:off x="5085018" y="1935578"/>
            <a:ext cx="438151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向下箭號 162"/>
          <p:cNvSpPr/>
          <p:nvPr/>
        </p:nvSpPr>
        <p:spPr>
          <a:xfrm rot="2620627" flipV="1">
            <a:off x="4828110" y="4885733"/>
            <a:ext cx="438151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向下箭號 163"/>
          <p:cNvSpPr/>
          <p:nvPr/>
        </p:nvSpPr>
        <p:spPr>
          <a:xfrm rot="20057551" flipV="1">
            <a:off x="3414566" y="4880213"/>
            <a:ext cx="438151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" name="向下箭號 165"/>
          <p:cNvSpPr/>
          <p:nvPr/>
        </p:nvSpPr>
        <p:spPr>
          <a:xfrm rot="1353372" flipV="1">
            <a:off x="4126410" y="4925907"/>
            <a:ext cx="438151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1" name="向下箭號 166"/>
          <p:cNvSpPr/>
          <p:nvPr/>
        </p:nvSpPr>
        <p:spPr>
          <a:xfrm rot="18851723" flipV="1">
            <a:off x="2668105" y="4854597"/>
            <a:ext cx="438151" cy="1030467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31785" name="群組 230"/>
          <p:cNvGrpSpPr>
            <a:grpSpLocks/>
          </p:cNvGrpSpPr>
          <p:nvPr/>
        </p:nvGrpSpPr>
        <p:grpSpPr bwMode="auto">
          <a:xfrm>
            <a:off x="3173413" y="5821343"/>
            <a:ext cx="908051" cy="461664"/>
            <a:chOff x="4765592" y="6396335"/>
            <a:chExt cx="907572" cy="461369"/>
          </a:xfrm>
        </p:grpSpPr>
        <p:sp>
          <p:nvSpPr>
            <p:cNvPr id="33" name="矩形 231"/>
            <p:cNvSpPr>
              <a:spLocks noChangeArrowheads="1"/>
            </p:cNvSpPr>
            <p:nvPr/>
          </p:nvSpPr>
          <p:spPr bwMode="auto">
            <a:xfrm>
              <a:off x="4822712" y="6442342"/>
              <a:ext cx="720346" cy="369650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1862" name="文字方塊 232"/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1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h</a:t>
              </a:r>
              <a:r>
                <a:rPr lang="en-US" altLang="zh-TW" baseline="30000">
                  <a:solidFill>
                    <a:srgbClr val="000000"/>
                  </a:solidFill>
                </a:rPr>
                <a:t>t-1</a:t>
              </a:r>
              <a:endParaRPr lang="zh-TW" altLang="en-US" baseline="30000">
                <a:solidFill>
                  <a:srgbClr val="000000"/>
                </a:solidFill>
              </a:endParaRPr>
            </a:p>
          </p:txBody>
        </p:sp>
      </p:grpSp>
      <p:grpSp>
        <p:nvGrpSpPr>
          <p:cNvPr id="31786" name="群組 233"/>
          <p:cNvGrpSpPr>
            <a:grpSpLocks/>
          </p:cNvGrpSpPr>
          <p:nvPr/>
        </p:nvGrpSpPr>
        <p:grpSpPr bwMode="auto">
          <a:xfrm>
            <a:off x="1358900" y="2117733"/>
            <a:ext cx="908051" cy="461665"/>
            <a:chOff x="4775004" y="6396335"/>
            <a:chExt cx="907572" cy="461367"/>
          </a:xfrm>
        </p:grpSpPr>
        <p:sp>
          <p:nvSpPr>
            <p:cNvPr id="36" name="矩形 234"/>
            <p:cNvSpPr>
              <a:spLocks noChangeArrowheads="1"/>
            </p:cNvSpPr>
            <p:nvPr/>
          </p:nvSpPr>
          <p:spPr bwMode="auto">
            <a:xfrm>
              <a:off x="4822604" y="6442343"/>
              <a:ext cx="720346" cy="369648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" name="文字方塊 235"/>
            <p:cNvSpPr txBox="1">
              <a:spLocks noChangeArrowheads="1"/>
            </p:cNvSpPr>
            <p:nvPr/>
          </p:nvSpPr>
          <p:spPr bwMode="auto">
            <a:xfrm>
              <a:off x="4775004" y="6396335"/>
              <a:ext cx="907572" cy="461367"/>
            </a:xfrm>
            <a:prstGeom prst="rect">
              <a:avLst/>
            </a:prstGeom>
            <a:noFill/>
            <a:ln>
              <a:noFill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/>
                <a:t>c</a:t>
              </a:r>
              <a:r>
                <a:rPr lang="en-US" altLang="zh-TW" baseline="30000"/>
                <a:t>t-1</a:t>
              </a:r>
              <a:endParaRPr lang="zh-TW" altLang="en-US" baseline="30000"/>
            </a:p>
          </p:txBody>
        </p:sp>
      </p:grpSp>
      <p:grpSp>
        <p:nvGrpSpPr>
          <p:cNvPr id="31787" name="群組 236"/>
          <p:cNvGrpSpPr>
            <a:grpSpLocks/>
          </p:cNvGrpSpPr>
          <p:nvPr/>
        </p:nvGrpSpPr>
        <p:grpSpPr bwMode="auto">
          <a:xfrm>
            <a:off x="5548313" y="2079614"/>
            <a:ext cx="908051" cy="461665"/>
            <a:chOff x="4775004" y="6396335"/>
            <a:chExt cx="907572" cy="462959"/>
          </a:xfrm>
        </p:grpSpPr>
        <p:sp>
          <p:nvSpPr>
            <p:cNvPr id="39" name="矩形 237"/>
            <p:cNvSpPr>
              <a:spLocks noChangeArrowheads="1"/>
            </p:cNvSpPr>
            <p:nvPr/>
          </p:nvSpPr>
          <p:spPr bwMode="auto">
            <a:xfrm>
              <a:off x="4822604" y="6442502"/>
              <a:ext cx="720346" cy="369332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40" name="文字方塊 238"/>
            <p:cNvSpPr txBox="1">
              <a:spLocks noChangeArrowheads="1"/>
            </p:cNvSpPr>
            <p:nvPr/>
          </p:nvSpPr>
          <p:spPr bwMode="auto">
            <a:xfrm>
              <a:off x="4775004" y="6396335"/>
              <a:ext cx="907572" cy="462959"/>
            </a:xfrm>
            <a:prstGeom prst="rect">
              <a:avLst/>
            </a:prstGeom>
            <a:noFill/>
            <a:ln>
              <a:noFill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/>
                <a:t>c</a:t>
              </a:r>
              <a:r>
                <a:rPr lang="en-US" altLang="zh-TW" baseline="30000"/>
                <a:t>t</a:t>
              </a:r>
              <a:endParaRPr lang="zh-TW" altLang="en-US" baseline="30000"/>
            </a:p>
          </p:txBody>
        </p:sp>
      </p:grpSp>
      <p:sp>
        <p:nvSpPr>
          <p:cNvPr id="41" name="手繪多邊形 2"/>
          <p:cNvSpPr/>
          <p:nvPr/>
        </p:nvSpPr>
        <p:spPr>
          <a:xfrm>
            <a:off x="4049713" y="2335214"/>
            <a:ext cx="1625600" cy="379412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2" name="手繪多邊形 4"/>
          <p:cNvSpPr/>
          <p:nvPr/>
        </p:nvSpPr>
        <p:spPr>
          <a:xfrm>
            <a:off x="2147890" y="2365377"/>
            <a:ext cx="434975" cy="377825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43" name="直線單箭頭接點 242"/>
          <p:cNvCxnSpPr>
            <a:cxnSpLocks/>
          </p:cNvCxnSpPr>
          <p:nvPr/>
        </p:nvCxnSpPr>
        <p:spPr>
          <a:xfrm>
            <a:off x="4183063" y="2981325"/>
            <a:ext cx="88741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243"/>
          <p:cNvCxnSpPr>
            <a:cxnSpLocks/>
          </p:cNvCxnSpPr>
          <p:nvPr/>
        </p:nvCxnSpPr>
        <p:spPr>
          <a:xfrm flipH="1" flipV="1">
            <a:off x="5303839" y="3184528"/>
            <a:ext cx="0" cy="12303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244"/>
          <p:cNvGrpSpPr>
            <a:grpSpLocks/>
          </p:cNvGrpSpPr>
          <p:nvPr/>
        </p:nvGrpSpPr>
        <p:grpSpPr bwMode="auto">
          <a:xfrm>
            <a:off x="8237537" y="5818183"/>
            <a:ext cx="908051" cy="461665"/>
            <a:chOff x="4765592" y="6396335"/>
            <a:chExt cx="907572" cy="462959"/>
          </a:xfrm>
        </p:grpSpPr>
        <p:sp>
          <p:nvSpPr>
            <p:cNvPr id="46" name="矩形 245"/>
            <p:cNvSpPr>
              <a:spLocks noChangeArrowheads="1"/>
            </p:cNvSpPr>
            <p:nvPr/>
          </p:nvSpPr>
          <p:spPr bwMode="auto">
            <a:xfrm>
              <a:off x="4822712" y="6442501"/>
              <a:ext cx="720346" cy="369332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1856" name="文字方塊 246"/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2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chemeClr val="bg1"/>
                  </a:solidFill>
                </a:rPr>
                <a:t>x</a:t>
              </a:r>
              <a:r>
                <a:rPr lang="en-US" altLang="zh-TW" baseline="30000">
                  <a:solidFill>
                    <a:schemeClr val="bg1"/>
                  </a:solidFill>
                </a:rPr>
                <a:t>t+1</a:t>
              </a:r>
              <a:endParaRPr lang="zh-TW" altLang="en-US" baseline="30000">
                <a:solidFill>
                  <a:schemeClr val="bg1"/>
                </a:solidFill>
              </a:endParaRPr>
            </a:p>
          </p:txBody>
        </p:sp>
      </p:grpSp>
      <p:sp>
        <p:nvSpPr>
          <p:cNvPr id="48" name="矩形 247"/>
          <p:cNvSpPr>
            <a:spLocks noChangeArrowheads="1"/>
          </p:cNvSpPr>
          <p:nvPr/>
        </p:nvSpPr>
        <p:spPr bwMode="auto">
          <a:xfrm>
            <a:off x="8275640" y="4411663"/>
            <a:ext cx="720725" cy="431800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z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9" name="矩形 248"/>
          <p:cNvSpPr/>
          <p:nvPr/>
        </p:nvSpPr>
        <p:spPr>
          <a:xfrm>
            <a:off x="7383145" y="4412023"/>
            <a:ext cx="72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i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50" name="橢圓 250"/>
          <p:cNvSpPr/>
          <p:nvPr/>
        </p:nvSpPr>
        <p:spPr>
          <a:xfrm>
            <a:off x="7948614" y="3559175"/>
            <a:ext cx="438151" cy="43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51" name="矩形 252"/>
          <p:cNvSpPr/>
          <p:nvPr/>
        </p:nvSpPr>
        <p:spPr>
          <a:xfrm>
            <a:off x="6498685" y="4412023"/>
            <a:ext cx="72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f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52" name="矩形 253"/>
          <p:cNvSpPr/>
          <p:nvPr/>
        </p:nvSpPr>
        <p:spPr>
          <a:xfrm>
            <a:off x="9160451" y="4417219"/>
            <a:ext cx="72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>
                <a:solidFill>
                  <a:srgbClr val="000000"/>
                </a:solidFill>
              </a:rPr>
              <a:t>o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53" name="橢圓 255"/>
          <p:cNvSpPr/>
          <p:nvPr/>
        </p:nvSpPr>
        <p:spPr>
          <a:xfrm>
            <a:off x="6621463" y="2740026"/>
            <a:ext cx="438151" cy="43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grpSp>
        <p:nvGrpSpPr>
          <p:cNvPr id="54" name="群組 257"/>
          <p:cNvGrpSpPr>
            <a:grpSpLocks/>
          </p:cNvGrpSpPr>
          <p:nvPr/>
        </p:nvGrpSpPr>
        <p:grpSpPr bwMode="auto">
          <a:xfrm>
            <a:off x="7937501" y="2713038"/>
            <a:ext cx="438151" cy="438151"/>
            <a:chOff x="6656524" y="2699227"/>
            <a:chExt cx="438150" cy="438150"/>
          </a:xfrm>
        </p:grpSpPr>
        <p:sp>
          <p:nvSpPr>
            <p:cNvPr id="55" name="橢圓 258"/>
            <p:cNvSpPr>
              <a:spLocks noChangeArrowheads="1"/>
            </p:cNvSpPr>
            <p:nvPr/>
          </p:nvSpPr>
          <p:spPr bwMode="auto">
            <a:xfrm>
              <a:off x="6656524" y="2699227"/>
              <a:ext cx="438150" cy="438150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6" name="文字方塊 25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766595" y="2808578"/>
              <a:ext cx="283732" cy="276999"/>
            </a:xfrm>
            <a:prstGeom prst="rect">
              <a:avLst/>
            </a:prstGeom>
            <a:blipFill rotWithShape="1">
              <a:blip r:embed="rId4"/>
              <a:stretch>
                <a:fillRect l="-10638" t="-8511" b="-4255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  <a:ea typeface="ＭＳ Ｐゴシック" charset="0"/>
                  <a:cs typeface="ＭＳ Ｐゴシック" charset="0"/>
                </a:rPr>
                <a:t> </a:t>
              </a:r>
            </a:p>
          </p:txBody>
        </p:sp>
      </p:grpSp>
      <p:sp>
        <p:nvSpPr>
          <p:cNvPr id="57" name="橢圓 261"/>
          <p:cNvSpPr/>
          <p:nvPr/>
        </p:nvSpPr>
        <p:spPr>
          <a:xfrm>
            <a:off x="9296401" y="2735263"/>
            <a:ext cx="438151" cy="43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58" name="矩形 263"/>
          <p:cNvSpPr/>
          <p:nvPr/>
        </p:nvSpPr>
        <p:spPr>
          <a:xfrm>
            <a:off x="9158516" y="139701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9" name="文字方塊 264"/>
          <p:cNvSpPr txBox="1">
            <a:spLocks noChangeArrowheads="1"/>
          </p:cNvSpPr>
          <p:nvPr/>
        </p:nvSpPr>
        <p:spPr bwMode="auto">
          <a:xfrm>
            <a:off x="9077327" y="1382714"/>
            <a:ext cx="906463" cy="46166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/>
              <a:t>y</a:t>
            </a:r>
            <a:r>
              <a:rPr lang="en-US" altLang="zh-TW" baseline="30000"/>
              <a:t>t+1</a:t>
            </a:r>
            <a:endParaRPr lang="zh-TW" altLang="en-US" baseline="30000"/>
          </a:p>
        </p:txBody>
      </p:sp>
      <p:cxnSp>
        <p:nvCxnSpPr>
          <p:cNvPr id="60" name="直線單箭頭接點 265"/>
          <p:cNvCxnSpPr>
            <a:cxnSpLocks/>
          </p:cNvCxnSpPr>
          <p:nvPr/>
        </p:nvCxnSpPr>
        <p:spPr>
          <a:xfrm flipH="1" flipV="1">
            <a:off x="6858000" y="3205163"/>
            <a:ext cx="0" cy="12303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266"/>
          <p:cNvCxnSpPr>
            <a:cxnSpLocks/>
          </p:cNvCxnSpPr>
          <p:nvPr/>
        </p:nvCxnSpPr>
        <p:spPr>
          <a:xfrm>
            <a:off x="7064376" y="2968625"/>
            <a:ext cx="88741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267"/>
          <p:cNvCxnSpPr>
            <a:cxnSpLocks/>
            <a:endCxn id="50" idx="5"/>
          </p:cNvCxnSpPr>
          <p:nvPr/>
        </p:nvCxnSpPr>
        <p:spPr>
          <a:xfrm flipH="1" flipV="1">
            <a:off x="8321675" y="3932239"/>
            <a:ext cx="338139" cy="495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268"/>
          <p:cNvCxnSpPr>
            <a:cxnSpLocks/>
            <a:endCxn id="50" idx="3"/>
          </p:cNvCxnSpPr>
          <p:nvPr/>
        </p:nvCxnSpPr>
        <p:spPr>
          <a:xfrm flipV="1">
            <a:off x="7743825" y="3932241"/>
            <a:ext cx="268288" cy="4794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269"/>
          <p:cNvCxnSpPr>
            <a:cxnSpLocks/>
          </p:cNvCxnSpPr>
          <p:nvPr/>
        </p:nvCxnSpPr>
        <p:spPr>
          <a:xfrm flipV="1">
            <a:off x="8164513" y="3157540"/>
            <a:ext cx="0" cy="3968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向下箭號 161"/>
          <p:cNvSpPr/>
          <p:nvPr/>
        </p:nvSpPr>
        <p:spPr>
          <a:xfrm flipV="1">
            <a:off x="9311655" y="1923107"/>
            <a:ext cx="438151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6" name="向下箭號 162"/>
          <p:cNvSpPr/>
          <p:nvPr/>
        </p:nvSpPr>
        <p:spPr>
          <a:xfrm rot="2620627" flipV="1">
            <a:off x="9054749" y="4873263"/>
            <a:ext cx="438151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7" name="向下箭號 163"/>
          <p:cNvSpPr/>
          <p:nvPr/>
        </p:nvSpPr>
        <p:spPr>
          <a:xfrm rot="20057551" flipV="1">
            <a:off x="7641205" y="4867742"/>
            <a:ext cx="438151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8" name="向下箭號 165"/>
          <p:cNvSpPr/>
          <p:nvPr/>
        </p:nvSpPr>
        <p:spPr>
          <a:xfrm rot="1353372" flipV="1">
            <a:off x="8353049" y="4913437"/>
            <a:ext cx="438151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9" name="向下箭號 166"/>
          <p:cNvSpPr/>
          <p:nvPr/>
        </p:nvSpPr>
        <p:spPr>
          <a:xfrm rot="18851723" flipV="1">
            <a:off x="6894742" y="4842127"/>
            <a:ext cx="438151" cy="1030467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31831" name="群組 275"/>
          <p:cNvGrpSpPr>
            <a:grpSpLocks/>
          </p:cNvGrpSpPr>
          <p:nvPr/>
        </p:nvGrpSpPr>
        <p:grpSpPr bwMode="auto">
          <a:xfrm>
            <a:off x="7400927" y="5810239"/>
            <a:ext cx="906463" cy="461665"/>
            <a:chOff x="4765592" y="6396335"/>
            <a:chExt cx="907572" cy="462959"/>
          </a:xfrm>
        </p:grpSpPr>
        <p:sp>
          <p:nvSpPr>
            <p:cNvPr id="71" name="矩形 276"/>
            <p:cNvSpPr>
              <a:spLocks noChangeArrowheads="1"/>
            </p:cNvSpPr>
            <p:nvPr/>
          </p:nvSpPr>
          <p:spPr bwMode="auto">
            <a:xfrm>
              <a:off x="4822812" y="6442502"/>
              <a:ext cx="720018" cy="369332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1852" name="文字方塊 277"/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2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/>
                <a:t>h</a:t>
              </a:r>
              <a:r>
                <a:rPr lang="en-US" altLang="zh-TW" baseline="30000"/>
                <a:t>t</a:t>
              </a:r>
              <a:endParaRPr lang="zh-TW" altLang="en-US" baseline="30000"/>
            </a:p>
          </p:txBody>
        </p:sp>
      </p:grpSp>
      <p:grpSp>
        <p:nvGrpSpPr>
          <p:cNvPr id="73" name="群組 281"/>
          <p:cNvGrpSpPr>
            <a:grpSpLocks/>
          </p:cNvGrpSpPr>
          <p:nvPr/>
        </p:nvGrpSpPr>
        <p:grpSpPr bwMode="auto">
          <a:xfrm>
            <a:off x="9877425" y="2066933"/>
            <a:ext cx="908051" cy="461665"/>
            <a:chOff x="4775004" y="6396335"/>
            <a:chExt cx="907572" cy="461367"/>
          </a:xfrm>
        </p:grpSpPr>
        <p:sp>
          <p:nvSpPr>
            <p:cNvPr id="74" name="矩形 282"/>
            <p:cNvSpPr>
              <a:spLocks noChangeArrowheads="1"/>
            </p:cNvSpPr>
            <p:nvPr/>
          </p:nvSpPr>
          <p:spPr bwMode="auto">
            <a:xfrm>
              <a:off x="4822604" y="6442343"/>
              <a:ext cx="720346" cy="369648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5" name="文字方塊 283"/>
            <p:cNvSpPr txBox="1">
              <a:spLocks noChangeArrowheads="1"/>
            </p:cNvSpPr>
            <p:nvPr/>
          </p:nvSpPr>
          <p:spPr bwMode="auto">
            <a:xfrm>
              <a:off x="4775004" y="6396335"/>
              <a:ext cx="907572" cy="461367"/>
            </a:xfrm>
            <a:prstGeom prst="rect">
              <a:avLst/>
            </a:prstGeom>
            <a:noFill/>
            <a:ln>
              <a:noFill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TW"/>
                <a:t>c</a:t>
              </a:r>
              <a:r>
                <a:rPr lang="en-US" altLang="zh-TW" baseline="30000"/>
                <a:t>t+1</a:t>
              </a:r>
              <a:endParaRPr lang="zh-TW" altLang="en-US" baseline="30000"/>
            </a:p>
          </p:txBody>
        </p:sp>
      </p:grpSp>
      <p:sp>
        <p:nvSpPr>
          <p:cNvPr id="76" name="手繪多邊形 2"/>
          <p:cNvSpPr/>
          <p:nvPr/>
        </p:nvSpPr>
        <p:spPr>
          <a:xfrm>
            <a:off x="8275639" y="2324102"/>
            <a:ext cx="1625600" cy="377825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7" name="手繪多邊形 4"/>
          <p:cNvSpPr/>
          <p:nvPr/>
        </p:nvSpPr>
        <p:spPr>
          <a:xfrm>
            <a:off x="6375402" y="2352677"/>
            <a:ext cx="434975" cy="377825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8" name="手繪多邊形 110"/>
          <p:cNvSpPr/>
          <p:nvPr/>
        </p:nvSpPr>
        <p:spPr>
          <a:xfrm>
            <a:off x="5543553" y="3000378"/>
            <a:ext cx="1908175" cy="3101975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79" name="直線單箭頭接點 287"/>
          <p:cNvCxnSpPr>
            <a:cxnSpLocks/>
          </p:cNvCxnSpPr>
          <p:nvPr/>
        </p:nvCxnSpPr>
        <p:spPr>
          <a:xfrm>
            <a:off x="8408989" y="2968625"/>
            <a:ext cx="88741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288"/>
          <p:cNvCxnSpPr>
            <a:cxnSpLocks/>
          </p:cNvCxnSpPr>
          <p:nvPr/>
        </p:nvCxnSpPr>
        <p:spPr>
          <a:xfrm flipH="1" flipV="1">
            <a:off x="9531351" y="3173415"/>
            <a:ext cx="0" cy="12287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9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76334" y="3566571"/>
            <a:ext cx="336631" cy="369332"/>
          </a:xfrm>
          <a:prstGeom prst="rect">
            <a:avLst/>
          </a:prstGeom>
          <a:blipFill rotWithShape="1">
            <a:blip r:embed="rId5"/>
            <a:stretch>
              <a:fillRect l="-7143" t="-8197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82" name="文字方塊 9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131470" y="2775598"/>
            <a:ext cx="336631" cy="369332"/>
          </a:xfrm>
          <a:prstGeom prst="rect">
            <a:avLst/>
          </a:prstGeom>
          <a:blipFill rotWithShape="1">
            <a:blip r:embed="rId2"/>
            <a:stretch>
              <a:fillRect l="-7143" t="-6557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83" name="文字方塊 9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690371" y="2754147"/>
            <a:ext cx="336631" cy="369332"/>
          </a:xfrm>
          <a:prstGeom prst="rect">
            <a:avLst/>
          </a:prstGeom>
          <a:blipFill rotWithShape="1">
            <a:blip r:embed="rId5"/>
            <a:stretch>
              <a:fillRect l="-7143" t="-6452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84" name="文字方塊 9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003701" y="3575730"/>
            <a:ext cx="336631" cy="369332"/>
          </a:xfrm>
          <a:prstGeom prst="rect">
            <a:avLst/>
          </a:prstGeom>
          <a:blipFill rotWithShape="1">
            <a:blip r:embed="rId6"/>
            <a:stretch>
              <a:fillRect l="-7018" t="-6452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85" name="文字方塊 9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362417" y="2754147"/>
            <a:ext cx="336631" cy="369332"/>
          </a:xfrm>
          <a:prstGeom prst="rect">
            <a:avLst/>
          </a:prstGeom>
          <a:blipFill rotWithShape="1">
            <a:blip r:embed="rId6"/>
            <a:stretch>
              <a:fillRect l="-7018" t="-6452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31843" name="文字方塊 96"/>
          <p:cNvSpPr txBox="1">
            <a:spLocks noChangeArrowheads="1"/>
          </p:cNvSpPr>
          <p:nvPr/>
        </p:nvSpPr>
        <p:spPr bwMode="auto">
          <a:xfrm>
            <a:off x="3883026" y="2909889"/>
            <a:ext cx="14287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/>
              <a:t>tanh</a:t>
            </a:r>
            <a:endParaRPr lang="zh-TW" altLang="en-US"/>
          </a:p>
        </p:txBody>
      </p:sp>
      <p:sp>
        <p:nvSpPr>
          <p:cNvPr id="88" name="文字方塊 97"/>
          <p:cNvSpPr txBox="1">
            <a:spLocks noChangeArrowheads="1"/>
          </p:cNvSpPr>
          <p:nvPr/>
        </p:nvSpPr>
        <p:spPr bwMode="auto">
          <a:xfrm>
            <a:off x="8124826" y="2930528"/>
            <a:ext cx="14287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/>
              <a:t>tanh</a:t>
            </a:r>
            <a:endParaRPr lang="zh-TW" altLang="en-US"/>
          </a:p>
        </p:txBody>
      </p:sp>
      <p:sp>
        <p:nvSpPr>
          <p:cNvPr id="89" name="手繪多邊形 110"/>
          <p:cNvSpPr/>
          <p:nvPr/>
        </p:nvSpPr>
        <p:spPr>
          <a:xfrm>
            <a:off x="9764715" y="2963866"/>
            <a:ext cx="1906587" cy="3101975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0" name="文字方塊 101"/>
          <p:cNvSpPr txBox="1">
            <a:spLocks noChangeArrowheads="1"/>
          </p:cNvSpPr>
          <p:nvPr/>
        </p:nvSpPr>
        <p:spPr bwMode="auto">
          <a:xfrm>
            <a:off x="9856789" y="5322890"/>
            <a:ext cx="9064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/>
              <a:t>h</a:t>
            </a:r>
            <a:r>
              <a:rPr lang="en-US" altLang="zh-TW" baseline="30000"/>
              <a:t>t+1</a:t>
            </a:r>
            <a:endParaRPr lang="zh-TW" altLang="en-US" baseline="30000"/>
          </a:p>
        </p:txBody>
      </p:sp>
      <p:sp>
        <p:nvSpPr>
          <p:cNvPr id="31847" name="TextBox 90"/>
          <p:cNvSpPr txBox="1">
            <a:spLocks noChangeArrowheads="1"/>
          </p:cNvSpPr>
          <p:nvPr/>
        </p:nvSpPr>
        <p:spPr bwMode="auto">
          <a:xfrm>
            <a:off x="4114802" y="6488114"/>
            <a:ext cx="38715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Information flow of LSTM</a:t>
            </a:r>
          </a:p>
        </p:txBody>
      </p:sp>
      <p:pic>
        <p:nvPicPr>
          <p:cNvPr id="31848" name="Picture 9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-228600"/>
            <a:ext cx="27447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864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53" grpId="0" animBg="1"/>
      <p:bldP spid="57" grpId="0" animBg="1"/>
      <p:bldP spid="59" grpId="0" animBg="1"/>
      <p:bldP spid="88" grpId="0"/>
      <p:bldP spid="9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>
                <a:ea typeface="ＭＳ Ｐゴシック" charset="-128"/>
              </a:rPr>
              <a:t>GRU – gated recurrent unit </a:t>
            </a:r>
            <a:br>
              <a:rPr lang="en-US" altLang="en-US">
                <a:ea typeface="ＭＳ Ｐゴシック" charset="-128"/>
              </a:rPr>
            </a:br>
            <a:r>
              <a:rPr lang="en-US" altLang="en-US" sz="2000">
                <a:solidFill>
                  <a:srgbClr val="FF0000"/>
                </a:solidFill>
                <a:ea typeface="ＭＳ Ｐゴシック" charset="-128"/>
              </a:rPr>
              <a:t>(more compression)</a:t>
            </a:r>
            <a:endParaRPr lang="en-US" altLang="en-US">
              <a:solidFill>
                <a:srgbClr val="FF0000"/>
              </a:solidFill>
              <a:ea typeface="ＭＳ Ｐゴシック" charset="-128"/>
            </a:endParaRPr>
          </a:p>
        </p:txBody>
      </p:sp>
      <p:pic>
        <p:nvPicPr>
          <p:cNvPr id="3277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06601"/>
            <a:ext cx="9144000" cy="282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extBox 4"/>
          <p:cNvSpPr txBox="1">
            <a:spLocks noChangeArrowheads="1"/>
          </p:cNvSpPr>
          <p:nvPr/>
        </p:nvSpPr>
        <p:spPr bwMode="auto">
          <a:xfrm>
            <a:off x="1752600" y="5181600"/>
            <a:ext cx="73152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It combines the </a:t>
            </a:r>
            <a:r>
              <a:rPr lang="en-US" altLang="en-US" sz="2000">
                <a:solidFill>
                  <a:srgbClr val="FF0000"/>
                </a:solidFill>
              </a:rPr>
              <a:t>forget</a:t>
            </a:r>
            <a:r>
              <a:rPr lang="en-US" altLang="en-US" sz="2000"/>
              <a:t> and </a:t>
            </a:r>
            <a:r>
              <a:rPr lang="en-US" altLang="en-US" sz="2000">
                <a:solidFill>
                  <a:srgbClr val="FF0000"/>
                </a:solidFill>
              </a:rPr>
              <a:t>input</a:t>
            </a:r>
            <a:r>
              <a:rPr lang="en-US" altLang="en-US" sz="2000"/>
              <a:t> into a single </a:t>
            </a:r>
            <a:r>
              <a:rPr lang="en-US" altLang="en-US" sz="2000">
                <a:solidFill>
                  <a:srgbClr val="FF0000"/>
                </a:solidFill>
              </a:rPr>
              <a:t>update gate</a:t>
            </a:r>
            <a:r>
              <a:rPr lang="en-US" altLang="en-US" sz="2000"/>
              <a:t>.</a:t>
            </a:r>
          </a:p>
          <a:p>
            <a:pPr eaLnBrk="1" hangingPunct="1"/>
            <a:r>
              <a:rPr lang="en-US" altLang="en-US" sz="2000" dirty="0"/>
              <a:t>It also merges the cell state and hidden state. This is simpler</a:t>
            </a:r>
          </a:p>
          <a:p>
            <a:pPr eaLnBrk="1" hangingPunct="1"/>
            <a:r>
              <a:rPr lang="en-US" altLang="en-US" sz="2000" dirty="0"/>
              <a:t>than LSTM. There are many other variants too.</a:t>
            </a:r>
          </a:p>
        </p:txBody>
      </p:sp>
      <p:sp>
        <p:nvSpPr>
          <p:cNvPr id="32772" name="TextBox 1"/>
          <p:cNvSpPr txBox="1">
            <a:spLocks noChangeArrowheads="1"/>
          </p:cNvSpPr>
          <p:nvPr/>
        </p:nvSpPr>
        <p:spPr bwMode="auto">
          <a:xfrm>
            <a:off x="2133602" y="1752600"/>
            <a:ext cx="12105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reset gate</a:t>
            </a:r>
          </a:p>
        </p:txBody>
      </p:sp>
      <p:cxnSp>
        <p:nvCxnSpPr>
          <p:cNvPr id="4" name="Straight Arrow Connector 3"/>
          <p:cNvCxnSpPr>
            <a:cxnSpLocks noChangeShapeType="1"/>
          </p:cNvCxnSpPr>
          <p:nvPr/>
        </p:nvCxnSpPr>
        <p:spPr bwMode="auto">
          <a:xfrm flipH="1">
            <a:off x="2819400" y="2133600"/>
            <a:ext cx="152400" cy="10668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4" name="TextBox 6"/>
          <p:cNvSpPr txBox="1">
            <a:spLocks noChangeArrowheads="1"/>
          </p:cNvSpPr>
          <p:nvPr/>
        </p:nvSpPr>
        <p:spPr bwMode="auto">
          <a:xfrm>
            <a:off x="7772401" y="6488113"/>
            <a:ext cx="28264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X,*: element-wise multiply</a:t>
            </a:r>
          </a:p>
        </p:txBody>
      </p:sp>
      <p:pic>
        <p:nvPicPr>
          <p:cNvPr id="32775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408" y="74976"/>
            <a:ext cx="2744787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6" name="TextBox 13"/>
          <p:cNvSpPr txBox="1">
            <a:spLocks noChangeArrowheads="1"/>
          </p:cNvSpPr>
          <p:nvPr/>
        </p:nvSpPr>
        <p:spPr bwMode="auto">
          <a:xfrm>
            <a:off x="8305802" y="25400"/>
            <a:ext cx="8002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LSTM</a:t>
            </a:r>
          </a:p>
        </p:txBody>
      </p:sp>
      <p:sp>
        <p:nvSpPr>
          <p:cNvPr id="32777" name="TextBox 14"/>
          <p:cNvSpPr txBox="1">
            <a:spLocks noChangeArrowheads="1"/>
          </p:cNvSpPr>
          <p:nvPr/>
        </p:nvSpPr>
        <p:spPr bwMode="auto">
          <a:xfrm>
            <a:off x="3429000" y="1752600"/>
            <a:ext cx="14414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Update gate</a:t>
            </a:r>
          </a:p>
        </p:txBody>
      </p: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flipH="1">
            <a:off x="3962400" y="2133600"/>
            <a:ext cx="304800" cy="14478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870465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04801"/>
            <a:ext cx="8102600" cy="608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828802"/>
            <a:ext cx="3295651" cy="2155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743200" y="4191002"/>
            <a:ext cx="6781800" cy="20313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GRUs also takes x</a:t>
            </a:r>
            <a:r>
              <a:rPr lang="en-US" altLang="en-US" sz="1800" baseline="-25000"/>
              <a:t>t</a:t>
            </a:r>
            <a:r>
              <a:rPr lang="en-US" altLang="en-US" sz="1800"/>
              <a:t> and h</a:t>
            </a:r>
            <a:r>
              <a:rPr lang="en-US" altLang="en-US" sz="1800" baseline="-25000"/>
              <a:t>t-1</a:t>
            </a:r>
            <a:r>
              <a:rPr lang="en-US" altLang="en-US" sz="1800"/>
              <a:t> as inputs.  They perform some calculations and then pass along h</a:t>
            </a:r>
            <a:r>
              <a:rPr lang="en-US" altLang="en-US" sz="1800" baseline="-25000"/>
              <a:t>t</a:t>
            </a:r>
            <a:r>
              <a:rPr lang="en-US" altLang="en-US" sz="1800"/>
              <a:t>. What makes them different from LSTMs is that GRUs don't need the cell layer to pass values along.  The calculations within each iteration insure that the h</a:t>
            </a:r>
            <a:r>
              <a:rPr lang="en-US" altLang="en-US" sz="1800" baseline="-25000"/>
              <a:t>t</a:t>
            </a:r>
            <a:r>
              <a:rPr lang="en-US" altLang="en-US" sz="1800"/>
              <a:t> values being passed along either retain a high amount of old information or are jump-started with a high amount of new information. </a:t>
            </a:r>
          </a:p>
        </p:txBody>
      </p:sp>
    </p:spTree>
    <p:extLst>
      <p:ext uri="{BB962C8B-B14F-4D97-AF65-F5344CB8AC3E}">
        <p14:creationId xmlns:p14="http://schemas.microsoft.com/office/powerpoint/2010/main" val="15234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83"/>
          <p:cNvSpPr txBox="1">
            <a:spLocks noGrp="1"/>
          </p:cNvSpPr>
          <p:nvPr>
            <p:ph type="title"/>
          </p:nvPr>
        </p:nvSpPr>
        <p:spPr>
          <a:xfrm>
            <a:off x="895000" y="2855000"/>
            <a:ext cx="10469600" cy="114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/>
              <a:t>ELMo: Embeddings from Language Models</a:t>
            </a:r>
            <a:endParaRPr/>
          </a:p>
          <a:p>
            <a:r>
              <a:rPr lang="en-US"/>
              <a:t>Pre-trained biLSTM for contextual embedding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55319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8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Context-based disambiguation is hard.</a:t>
            </a:r>
            <a:endParaRPr/>
          </a:p>
        </p:txBody>
      </p:sp>
      <p:pic>
        <p:nvPicPr>
          <p:cNvPr id="968" name="Google Shape;96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500" y="1523467"/>
            <a:ext cx="8650995" cy="5094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572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103" y="624868"/>
            <a:ext cx="8008906" cy="162893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IN" sz="4800" b="1" i="1" dirty="0"/>
              <a:t>“</a:t>
            </a:r>
            <a:r>
              <a:rPr lang="en-US" sz="4800" b="1" dirty="0"/>
              <a:t>You shall know a word by the company it keeps!” </a:t>
            </a:r>
          </a:p>
          <a:p>
            <a:pPr marL="0" indent="0" algn="ctr">
              <a:buNone/>
            </a:pPr>
            <a:r>
              <a:rPr lang="en-US" sz="4800" b="1" dirty="0"/>
              <a:t>Firth (1957)</a:t>
            </a:r>
            <a:endParaRPr lang="en-US" sz="4800" b="1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95" y="2509772"/>
            <a:ext cx="5696336" cy="403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706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8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ELMo's biLSTM is pretrained on a language model.</a:t>
            </a:r>
            <a:endParaRPr/>
          </a:p>
        </p:txBody>
      </p:sp>
      <p:pic>
        <p:nvPicPr>
          <p:cNvPr id="974" name="Google Shape;97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716" y="1495901"/>
            <a:ext cx="4972565" cy="5094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9091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8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ELMo's embedding of a word given the sentence is the concatenation of its biLSTM's hidden states for the word.</a:t>
            </a:r>
            <a:endParaRPr/>
          </a:p>
        </p:txBody>
      </p:sp>
      <p:pic>
        <p:nvPicPr>
          <p:cNvPr id="980" name="Google Shape;98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651" y="2148700"/>
            <a:ext cx="8440700" cy="437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05059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8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ELMo: biLSTM for neural word embeddings</a:t>
            </a:r>
            <a:endParaRPr/>
          </a:p>
        </p:txBody>
      </p:sp>
      <p:pic>
        <p:nvPicPr>
          <p:cNvPr id="986" name="Google Shape;98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371901"/>
            <a:ext cx="11785603" cy="2632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29453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C27A-6F2B-E94B-BA2F-619D8AADF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on Sentence level tasks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B8D2E8-6810-2342-B0E4-18CF351BA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1" y="1600200"/>
            <a:ext cx="11871158" cy="375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919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6A10-6309-D94F-86D4-C94B74859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else?!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16DFF-EC9C-8A49-89BF-4ACAE3075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we bring more “focus” to individual components of the sentence?</a:t>
            </a:r>
          </a:p>
          <a:p>
            <a:r>
              <a:rPr lang="en-US" dirty="0"/>
              <a:t>Are individual vectors, contextualized or otherwise, enough?</a:t>
            </a:r>
          </a:p>
          <a:p>
            <a:r>
              <a:rPr lang="en-US" dirty="0"/>
              <a:t>Shouldn’t we consider interactions of the words with other words</a:t>
            </a:r>
          </a:p>
        </p:txBody>
      </p:sp>
    </p:spTree>
    <p:extLst>
      <p:ext uri="{BB962C8B-B14F-4D97-AF65-F5344CB8AC3E}">
        <p14:creationId xmlns:p14="http://schemas.microsoft.com/office/powerpoint/2010/main" val="15692632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Shape 1820"/>
          <p:cNvSpPr txBox="1">
            <a:spLocks noGrp="1"/>
          </p:cNvSpPr>
          <p:nvPr>
            <p:ph type="title"/>
          </p:nvPr>
        </p:nvSpPr>
        <p:spPr>
          <a:xfrm>
            <a:off x="1981200" y="1"/>
            <a:ext cx="8229600" cy="904875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r>
              <a:rPr lang="en" dirty="0"/>
              <a:t> Soft Attention for Translation</a:t>
            </a:r>
          </a:p>
        </p:txBody>
      </p:sp>
      <p:sp>
        <p:nvSpPr>
          <p:cNvPr id="1819" name="Shape 18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  <a:p>
            <a:pPr>
              <a:buNone/>
            </a:pPr>
            <a:endParaRPr sz="3000" dirty="0"/>
          </a:p>
          <a:p>
            <a:pPr>
              <a:buNone/>
            </a:pPr>
            <a:r>
              <a:rPr lang="en" sz="2400" dirty="0"/>
              <a:t>“I love coffee” -&gt; “</a:t>
            </a:r>
            <a:r>
              <a:rPr lang="en" dirty="0"/>
              <a:t>Me gusta el </a:t>
            </a:r>
            <a:r>
              <a:rPr lang="en-US" dirty="0"/>
              <a:t>café</a:t>
            </a:r>
            <a:r>
              <a:rPr lang="en" sz="2400" dirty="0"/>
              <a:t>”</a:t>
            </a:r>
          </a:p>
        </p:txBody>
      </p:sp>
      <p:pic>
        <p:nvPicPr>
          <p:cNvPr id="1822" name="Shape 1822"/>
          <p:cNvPicPr preferRelativeResize="0"/>
          <p:nvPr/>
        </p:nvPicPr>
        <p:blipFill rotWithShape="1">
          <a:blip r:embed="rId3">
            <a:alphaModFix/>
          </a:blip>
          <a:srcRect l="52682" r="19678"/>
          <a:stretch/>
        </p:blipFill>
        <p:spPr>
          <a:xfrm>
            <a:off x="7229476" y="2200275"/>
            <a:ext cx="3298249" cy="3466958"/>
          </a:xfrm>
          <a:prstGeom prst="rect">
            <a:avLst/>
          </a:prstGeom>
          <a:noFill/>
          <a:ln>
            <a:noFill/>
          </a:ln>
        </p:spPr>
      </p:pic>
      <p:sp>
        <p:nvSpPr>
          <p:cNvPr id="1823" name="Shape 1823"/>
          <p:cNvSpPr txBox="1"/>
          <p:nvPr/>
        </p:nvSpPr>
        <p:spPr>
          <a:xfrm>
            <a:off x="1555694" y="5583033"/>
            <a:ext cx="3768781" cy="45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/>
              <a:t>Bahdanau et al, “Neural Machine Translation by Jointly Learning to Align and Translate”, ICLR 2015</a:t>
            </a:r>
          </a:p>
        </p:txBody>
      </p:sp>
    </p:spTree>
    <p:extLst>
      <p:ext uri="{BB962C8B-B14F-4D97-AF65-F5344CB8AC3E}">
        <p14:creationId xmlns:p14="http://schemas.microsoft.com/office/powerpoint/2010/main" val="31145222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Shape 1828"/>
          <p:cNvSpPr txBox="1">
            <a:spLocks noGrp="1"/>
          </p:cNvSpPr>
          <p:nvPr>
            <p:ph type="title" idx="4294967295"/>
          </p:nvPr>
        </p:nvSpPr>
        <p:spPr>
          <a:xfrm>
            <a:off x="1524000" y="1"/>
            <a:ext cx="8229600" cy="923925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 Soft Attention for Translation</a:t>
            </a:r>
          </a:p>
        </p:txBody>
      </p:sp>
      <p:sp>
        <p:nvSpPr>
          <p:cNvPr id="1829" name="Shape 1829"/>
          <p:cNvSpPr txBox="1">
            <a:spLocks noGrp="1"/>
          </p:cNvSpPr>
          <p:nvPr>
            <p:ph type="body" idx="4294967295"/>
          </p:nvPr>
        </p:nvSpPr>
        <p:spPr>
          <a:xfrm>
            <a:off x="1733550" y="1599899"/>
            <a:ext cx="8229600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sz="3000" dirty="0"/>
          </a:p>
          <a:p>
            <a:pPr>
              <a:spcBef>
                <a:spcPts val="0"/>
              </a:spcBef>
              <a:buNone/>
            </a:pPr>
            <a:r>
              <a:rPr lang="en" sz="2400" dirty="0"/>
              <a:t>“</a:t>
            </a:r>
            <a:r>
              <a:rPr lang="en" dirty="0"/>
              <a:t>I love coffee</a:t>
            </a:r>
            <a:r>
              <a:rPr lang="en" sz="2400" dirty="0"/>
              <a:t>” -&gt; “</a:t>
            </a:r>
            <a:r>
              <a:rPr lang="en" dirty="0"/>
              <a:t>Me gusta el </a:t>
            </a:r>
            <a:r>
              <a:rPr lang="en-US" dirty="0"/>
              <a:t>café</a:t>
            </a:r>
            <a:r>
              <a:rPr lang="en" sz="2400" dirty="0"/>
              <a:t>”</a:t>
            </a:r>
          </a:p>
        </p:txBody>
      </p:sp>
      <p:sp>
        <p:nvSpPr>
          <p:cNvPr id="1831" name="Shape 1831"/>
          <p:cNvSpPr/>
          <p:nvPr/>
        </p:nvSpPr>
        <p:spPr>
          <a:xfrm>
            <a:off x="5532275" y="4215333"/>
            <a:ext cx="102600" cy="1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32" name="Shape 1832"/>
          <p:cNvSpPr/>
          <p:nvPr/>
        </p:nvSpPr>
        <p:spPr>
          <a:xfrm>
            <a:off x="2296800" y="4113733"/>
            <a:ext cx="102600" cy="1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833" name="Shape 1833"/>
          <p:cNvPicPr preferRelativeResize="0"/>
          <p:nvPr/>
        </p:nvPicPr>
        <p:blipFill rotWithShape="1">
          <a:blip r:embed="rId3">
            <a:alphaModFix/>
          </a:blip>
          <a:srcRect l="52682" r="19678"/>
          <a:stretch/>
        </p:blipFill>
        <p:spPr>
          <a:xfrm>
            <a:off x="7334251" y="2028367"/>
            <a:ext cx="3193474" cy="36388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5" name="Shape 1835"/>
          <p:cNvCxnSpPr/>
          <p:nvPr/>
        </p:nvCxnSpPr>
        <p:spPr>
          <a:xfrm>
            <a:off x="1986541" y="2575502"/>
            <a:ext cx="0" cy="1078799"/>
          </a:xfrm>
          <a:prstGeom prst="straightConnector1">
            <a:avLst/>
          </a:prstGeom>
          <a:noFill/>
          <a:ln w="114300" cap="flat" cmpd="sng">
            <a:solidFill>
              <a:srgbClr val="99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36" name="Shape 1836"/>
          <p:cNvCxnSpPr/>
          <p:nvPr/>
        </p:nvCxnSpPr>
        <p:spPr>
          <a:xfrm>
            <a:off x="2494966" y="3308277"/>
            <a:ext cx="0" cy="345200"/>
          </a:xfrm>
          <a:prstGeom prst="straightConnector1">
            <a:avLst/>
          </a:prstGeom>
          <a:noFill/>
          <a:ln w="114300" cap="flat" cmpd="sng">
            <a:solidFill>
              <a:srgbClr val="99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38" name="Shape 1838"/>
          <p:cNvCxnSpPr/>
          <p:nvPr/>
        </p:nvCxnSpPr>
        <p:spPr>
          <a:xfrm>
            <a:off x="3424194" y="3308277"/>
            <a:ext cx="0" cy="345200"/>
          </a:xfrm>
          <a:prstGeom prst="straightConnector1">
            <a:avLst/>
          </a:prstGeom>
          <a:noFill/>
          <a:ln w="114300" cap="flat" cmpd="sng">
            <a:solidFill>
              <a:srgbClr val="99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40" name="Shape 1840"/>
          <p:cNvCxnSpPr/>
          <p:nvPr/>
        </p:nvCxnSpPr>
        <p:spPr>
          <a:xfrm>
            <a:off x="1857068" y="3656233"/>
            <a:ext cx="24815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41" name="Shape 1841"/>
          <p:cNvSpPr/>
          <p:nvPr/>
        </p:nvSpPr>
        <p:spPr>
          <a:xfrm rot="-5400000">
            <a:off x="2926940" y="918885"/>
            <a:ext cx="446000" cy="2507099"/>
          </a:xfrm>
          <a:prstGeom prst="rightBrace">
            <a:avLst>
              <a:gd name="adj1" fmla="val 68886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42" name="Shape 1842"/>
          <p:cNvSpPr txBox="1"/>
          <p:nvPr/>
        </p:nvSpPr>
        <p:spPr>
          <a:xfrm>
            <a:off x="2262216" y="1251635"/>
            <a:ext cx="2076450" cy="92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Distribution over input words</a:t>
            </a:r>
          </a:p>
        </p:txBody>
      </p:sp>
      <p:sp>
        <p:nvSpPr>
          <p:cNvPr id="17" name="Shape 1823"/>
          <p:cNvSpPr txBox="1"/>
          <p:nvPr/>
        </p:nvSpPr>
        <p:spPr>
          <a:xfrm>
            <a:off x="1555694" y="5583033"/>
            <a:ext cx="3768781" cy="45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/>
              <a:t>Bahdanau et al, “Neural Machine Translation by Jointly Learning to Align and Translate”, ICLR 2015</a:t>
            </a:r>
          </a:p>
        </p:txBody>
      </p:sp>
      <p:sp>
        <p:nvSpPr>
          <p:cNvPr id="18" name="Freeform 17"/>
          <p:cNvSpPr/>
          <p:nvPr/>
        </p:nvSpPr>
        <p:spPr>
          <a:xfrm>
            <a:off x="1986542" y="4344361"/>
            <a:ext cx="2352125" cy="686907"/>
          </a:xfrm>
          <a:custGeom>
            <a:avLst/>
            <a:gdLst>
              <a:gd name="connsiteX0" fmla="*/ 2619375 w 2619375"/>
              <a:gd name="connsiteY0" fmla="*/ 0 h 667721"/>
              <a:gd name="connsiteX1" fmla="*/ 2276475 w 2619375"/>
              <a:gd name="connsiteY1" fmla="*/ 390525 h 667721"/>
              <a:gd name="connsiteX2" fmla="*/ 1352550 w 2619375"/>
              <a:gd name="connsiteY2" fmla="*/ 666750 h 667721"/>
              <a:gd name="connsiteX3" fmla="*/ 447675 w 2619375"/>
              <a:gd name="connsiteY3" fmla="*/ 466725 h 667721"/>
              <a:gd name="connsiteX4" fmla="*/ 0 w 2619375"/>
              <a:gd name="connsiteY4" fmla="*/ 76200 h 667721"/>
              <a:gd name="connsiteX0" fmla="*/ 2619375 w 2619375"/>
              <a:gd name="connsiteY0" fmla="*/ 0 h 666921"/>
              <a:gd name="connsiteX1" fmla="*/ 2276475 w 2619375"/>
              <a:gd name="connsiteY1" fmla="*/ 390525 h 666921"/>
              <a:gd name="connsiteX2" fmla="*/ 1352550 w 2619375"/>
              <a:gd name="connsiteY2" fmla="*/ 666750 h 666921"/>
              <a:gd name="connsiteX3" fmla="*/ 447675 w 2619375"/>
              <a:gd name="connsiteY3" fmla="*/ 466725 h 666921"/>
              <a:gd name="connsiteX4" fmla="*/ 0 w 2619375"/>
              <a:gd name="connsiteY4" fmla="*/ 76200 h 666921"/>
              <a:gd name="connsiteX0" fmla="*/ 2619375 w 2619375"/>
              <a:gd name="connsiteY0" fmla="*/ 0 h 666921"/>
              <a:gd name="connsiteX1" fmla="*/ 2276475 w 2619375"/>
              <a:gd name="connsiteY1" fmla="*/ 390525 h 666921"/>
              <a:gd name="connsiteX2" fmla="*/ 1352550 w 2619375"/>
              <a:gd name="connsiteY2" fmla="*/ 666750 h 666921"/>
              <a:gd name="connsiteX3" fmla="*/ 447675 w 2619375"/>
              <a:gd name="connsiteY3" fmla="*/ 466725 h 666921"/>
              <a:gd name="connsiteX4" fmla="*/ 0 w 2619375"/>
              <a:gd name="connsiteY4" fmla="*/ 76200 h 666921"/>
              <a:gd name="connsiteX0" fmla="*/ 2619375 w 2619375"/>
              <a:gd name="connsiteY0" fmla="*/ 0 h 666954"/>
              <a:gd name="connsiteX1" fmla="*/ 2276475 w 2619375"/>
              <a:gd name="connsiteY1" fmla="*/ 390525 h 666954"/>
              <a:gd name="connsiteX2" fmla="*/ 1352550 w 2619375"/>
              <a:gd name="connsiteY2" fmla="*/ 666750 h 666954"/>
              <a:gd name="connsiteX3" fmla="*/ 447675 w 2619375"/>
              <a:gd name="connsiteY3" fmla="*/ 466725 h 666954"/>
              <a:gd name="connsiteX4" fmla="*/ 0 w 2619375"/>
              <a:gd name="connsiteY4" fmla="*/ 76200 h 666954"/>
              <a:gd name="connsiteX0" fmla="*/ 2619375 w 2619375"/>
              <a:gd name="connsiteY0" fmla="*/ 0 h 668121"/>
              <a:gd name="connsiteX1" fmla="*/ 2276475 w 2619375"/>
              <a:gd name="connsiteY1" fmla="*/ 390525 h 668121"/>
              <a:gd name="connsiteX2" fmla="*/ 1352550 w 2619375"/>
              <a:gd name="connsiteY2" fmla="*/ 666750 h 668121"/>
              <a:gd name="connsiteX3" fmla="*/ 447675 w 2619375"/>
              <a:gd name="connsiteY3" fmla="*/ 466725 h 668121"/>
              <a:gd name="connsiteX4" fmla="*/ 0 w 2619375"/>
              <a:gd name="connsiteY4" fmla="*/ 76200 h 668121"/>
              <a:gd name="connsiteX0" fmla="*/ 2676525 w 2676525"/>
              <a:gd name="connsiteY0" fmla="*/ 19050 h 686907"/>
              <a:gd name="connsiteX1" fmla="*/ 2333625 w 2676525"/>
              <a:gd name="connsiteY1" fmla="*/ 409575 h 686907"/>
              <a:gd name="connsiteX2" fmla="*/ 1409700 w 2676525"/>
              <a:gd name="connsiteY2" fmla="*/ 685800 h 686907"/>
              <a:gd name="connsiteX3" fmla="*/ 504825 w 2676525"/>
              <a:gd name="connsiteY3" fmla="*/ 485775 h 686907"/>
              <a:gd name="connsiteX4" fmla="*/ 0 w 2676525"/>
              <a:gd name="connsiteY4" fmla="*/ 0 h 686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525" h="686907">
                <a:moveTo>
                  <a:pt x="2676525" y="19050"/>
                </a:moveTo>
                <a:cubicBezTo>
                  <a:pt x="2610643" y="158750"/>
                  <a:pt x="2554287" y="269875"/>
                  <a:pt x="2333625" y="409575"/>
                </a:cubicBezTo>
                <a:cubicBezTo>
                  <a:pt x="2112963" y="549275"/>
                  <a:pt x="1781175" y="673100"/>
                  <a:pt x="1409700" y="685800"/>
                </a:cubicBezTo>
                <a:cubicBezTo>
                  <a:pt x="1038225" y="698500"/>
                  <a:pt x="739775" y="600075"/>
                  <a:pt x="504825" y="485775"/>
                </a:cubicBezTo>
                <a:cubicBezTo>
                  <a:pt x="269875" y="371475"/>
                  <a:pt x="111125" y="146050"/>
                  <a:pt x="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103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Shape 1828"/>
          <p:cNvSpPr txBox="1">
            <a:spLocks noGrp="1"/>
          </p:cNvSpPr>
          <p:nvPr>
            <p:ph type="title" idx="4294967295"/>
          </p:nvPr>
        </p:nvSpPr>
        <p:spPr>
          <a:xfrm>
            <a:off x="1524000" y="1"/>
            <a:ext cx="8229600" cy="923925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 Soft Attention for Translation</a:t>
            </a:r>
          </a:p>
        </p:txBody>
      </p:sp>
      <p:sp>
        <p:nvSpPr>
          <p:cNvPr id="1829" name="Shape 1829"/>
          <p:cNvSpPr txBox="1">
            <a:spLocks noGrp="1"/>
          </p:cNvSpPr>
          <p:nvPr>
            <p:ph type="body" idx="4294967295"/>
          </p:nvPr>
        </p:nvSpPr>
        <p:spPr>
          <a:xfrm>
            <a:off x="1733550" y="1599899"/>
            <a:ext cx="8229600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sz="3000" dirty="0"/>
          </a:p>
          <a:p>
            <a:pPr>
              <a:spcBef>
                <a:spcPts val="0"/>
              </a:spcBef>
              <a:buNone/>
            </a:pPr>
            <a:r>
              <a:rPr lang="en" sz="2400" dirty="0"/>
              <a:t>“</a:t>
            </a:r>
            <a:r>
              <a:rPr lang="en" dirty="0"/>
              <a:t>I love coffee</a:t>
            </a:r>
            <a:r>
              <a:rPr lang="en" sz="2400" dirty="0"/>
              <a:t>” -&gt; “</a:t>
            </a:r>
            <a:r>
              <a:rPr lang="en" dirty="0"/>
              <a:t>Me gusta el </a:t>
            </a:r>
            <a:r>
              <a:rPr lang="en-US" dirty="0"/>
              <a:t>café</a:t>
            </a:r>
            <a:r>
              <a:rPr lang="en" sz="2400" dirty="0"/>
              <a:t>”</a:t>
            </a:r>
          </a:p>
        </p:txBody>
      </p:sp>
      <p:sp>
        <p:nvSpPr>
          <p:cNvPr id="1831" name="Shape 1831"/>
          <p:cNvSpPr/>
          <p:nvPr/>
        </p:nvSpPr>
        <p:spPr>
          <a:xfrm>
            <a:off x="5532275" y="4215333"/>
            <a:ext cx="102600" cy="1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32" name="Shape 1832"/>
          <p:cNvSpPr/>
          <p:nvPr/>
        </p:nvSpPr>
        <p:spPr>
          <a:xfrm>
            <a:off x="2296800" y="4113733"/>
            <a:ext cx="102600" cy="1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833" name="Shape 1833"/>
          <p:cNvPicPr preferRelativeResize="0"/>
          <p:nvPr/>
        </p:nvPicPr>
        <p:blipFill rotWithShape="1">
          <a:blip r:embed="rId3">
            <a:alphaModFix/>
          </a:blip>
          <a:srcRect l="52682" r="19678"/>
          <a:stretch/>
        </p:blipFill>
        <p:spPr>
          <a:xfrm>
            <a:off x="7372351" y="2028367"/>
            <a:ext cx="3155374" cy="36388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5" name="Shape 1835"/>
          <p:cNvCxnSpPr/>
          <p:nvPr/>
        </p:nvCxnSpPr>
        <p:spPr>
          <a:xfrm>
            <a:off x="1986541" y="3308278"/>
            <a:ext cx="0" cy="346023"/>
          </a:xfrm>
          <a:prstGeom prst="straightConnector1">
            <a:avLst/>
          </a:prstGeom>
          <a:noFill/>
          <a:ln w="114300" cap="flat" cmpd="sng">
            <a:solidFill>
              <a:srgbClr val="99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36" name="Shape 1836"/>
          <p:cNvCxnSpPr/>
          <p:nvPr/>
        </p:nvCxnSpPr>
        <p:spPr>
          <a:xfrm>
            <a:off x="2494966" y="2575501"/>
            <a:ext cx="0" cy="1077976"/>
          </a:xfrm>
          <a:prstGeom prst="straightConnector1">
            <a:avLst/>
          </a:prstGeom>
          <a:noFill/>
          <a:ln w="114300" cap="flat" cmpd="sng">
            <a:solidFill>
              <a:srgbClr val="99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38" name="Shape 1838"/>
          <p:cNvCxnSpPr/>
          <p:nvPr/>
        </p:nvCxnSpPr>
        <p:spPr>
          <a:xfrm>
            <a:off x="3424194" y="3308277"/>
            <a:ext cx="0" cy="345200"/>
          </a:xfrm>
          <a:prstGeom prst="straightConnector1">
            <a:avLst/>
          </a:prstGeom>
          <a:noFill/>
          <a:ln w="114300" cap="flat" cmpd="sng">
            <a:solidFill>
              <a:srgbClr val="99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40" name="Shape 1840"/>
          <p:cNvCxnSpPr/>
          <p:nvPr/>
        </p:nvCxnSpPr>
        <p:spPr>
          <a:xfrm>
            <a:off x="1857068" y="3656233"/>
            <a:ext cx="24815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41" name="Shape 1841"/>
          <p:cNvSpPr/>
          <p:nvPr/>
        </p:nvSpPr>
        <p:spPr>
          <a:xfrm rot="-5400000">
            <a:off x="2926940" y="918885"/>
            <a:ext cx="446000" cy="2507099"/>
          </a:xfrm>
          <a:prstGeom prst="rightBrace">
            <a:avLst>
              <a:gd name="adj1" fmla="val 68886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42" name="Shape 1842"/>
          <p:cNvSpPr txBox="1"/>
          <p:nvPr/>
        </p:nvSpPr>
        <p:spPr>
          <a:xfrm>
            <a:off x="2262216" y="1251635"/>
            <a:ext cx="2076450" cy="92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Distribution over input words</a:t>
            </a:r>
          </a:p>
        </p:txBody>
      </p:sp>
      <p:sp>
        <p:nvSpPr>
          <p:cNvPr id="17" name="Shape 1823"/>
          <p:cNvSpPr txBox="1"/>
          <p:nvPr/>
        </p:nvSpPr>
        <p:spPr>
          <a:xfrm>
            <a:off x="1555694" y="5583033"/>
            <a:ext cx="3768781" cy="45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/>
              <a:t>Bahdanau et al, “Neural Machine Translation by Jointly Learning to Align and Translate”, ICLR 2015</a:t>
            </a:r>
          </a:p>
        </p:txBody>
      </p:sp>
      <p:sp>
        <p:nvSpPr>
          <p:cNvPr id="18" name="Freeform 17"/>
          <p:cNvSpPr/>
          <p:nvPr/>
        </p:nvSpPr>
        <p:spPr>
          <a:xfrm>
            <a:off x="2396117" y="4334836"/>
            <a:ext cx="2490209" cy="686907"/>
          </a:xfrm>
          <a:custGeom>
            <a:avLst/>
            <a:gdLst>
              <a:gd name="connsiteX0" fmla="*/ 2619375 w 2619375"/>
              <a:gd name="connsiteY0" fmla="*/ 0 h 667721"/>
              <a:gd name="connsiteX1" fmla="*/ 2276475 w 2619375"/>
              <a:gd name="connsiteY1" fmla="*/ 390525 h 667721"/>
              <a:gd name="connsiteX2" fmla="*/ 1352550 w 2619375"/>
              <a:gd name="connsiteY2" fmla="*/ 666750 h 667721"/>
              <a:gd name="connsiteX3" fmla="*/ 447675 w 2619375"/>
              <a:gd name="connsiteY3" fmla="*/ 466725 h 667721"/>
              <a:gd name="connsiteX4" fmla="*/ 0 w 2619375"/>
              <a:gd name="connsiteY4" fmla="*/ 76200 h 667721"/>
              <a:gd name="connsiteX0" fmla="*/ 2619375 w 2619375"/>
              <a:gd name="connsiteY0" fmla="*/ 0 h 666921"/>
              <a:gd name="connsiteX1" fmla="*/ 2276475 w 2619375"/>
              <a:gd name="connsiteY1" fmla="*/ 390525 h 666921"/>
              <a:gd name="connsiteX2" fmla="*/ 1352550 w 2619375"/>
              <a:gd name="connsiteY2" fmla="*/ 666750 h 666921"/>
              <a:gd name="connsiteX3" fmla="*/ 447675 w 2619375"/>
              <a:gd name="connsiteY3" fmla="*/ 466725 h 666921"/>
              <a:gd name="connsiteX4" fmla="*/ 0 w 2619375"/>
              <a:gd name="connsiteY4" fmla="*/ 76200 h 666921"/>
              <a:gd name="connsiteX0" fmla="*/ 2619375 w 2619375"/>
              <a:gd name="connsiteY0" fmla="*/ 0 h 666921"/>
              <a:gd name="connsiteX1" fmla="*/ 2276475 w 2619375"/>
              <a:gd name="connsiteY1" fmla="*/ 390525 h 666921"/>
              <a:gd name="connsiteX2" fmla="*/ 1352550 w 2619375"/>
              <a:gd name="connsiteY2" fmla="*/ 666750 h 666921"/>
              <a:gd name="connsiteX3" fmla="*/ 447675 w 2619375"/>
              <a:gd name="connsiteY3" fmla="*/ 466725 h 666921"/>
              <a:gd name="connsiteX4" fmla="*/ 0 w 2619375"/>
              <a:gd name="connsiteY4" fmla="*/ 76200 h 666921"/>
              <a:gd name="connsiteX0" fmla="*/ 2619375 w 2619375"/>
              <a:gd name="connsiteY0" fmla="*/ 0 h 666954"/>
              <a:gd name="connsiteX1" fmla="*/ 2276475 w 2619375"/>
              <a:gd name="connsiteY1" fmla="*/ 390525 h 666954"/>
              <a:gd name="connsiteX2" fmla="*/ 1352550 w 2619375"/>
              <a:gd name="connsiteY2" fmla="*/ 666750 h 666954"/>
              <a:gd name="connsiteX3" fmla="*/ 447675 w 2619375"/>
              <a:gd name="connsiteY3" fmla="*/ 466725 h 666954"/>
              <a:gd name="connsiteX4" fmla="*/ 0 w 2619375"/>
              <a:gd name="connsiteY4" fmla="*/ 76200 h 666954"/>
              <a:gd name="connsiteX0" fmla="*/ 2619375 w 2619375"/>
              <a:gd name="connsiteY0" fmla="*/ 0 h 668121"/>
              <a:gd name="connsiteX1" fmla="*/ 2276475 w 2619375"/>
              <a:gd name="connsiteY1" fmla="*/ 390525 h 668121"/>
              <a:gd name="connsiteX2" fmla="*/ 1352550 w 2619375"/>
              <a:gd name="connsiteY2" fmla="*/ 666750 h 668121"/>
              <a:gd name="connsiteX3" fmla="*/ 447675 w 2619375"/>
              <a:gd name="connsiteY3" fmla="*/ 466725 h 668121"/>
              <a:gd name="connsiteX4" fmla="*/ 0 w 2619375"/>
              <a:gd name="connsiteY4" fmla="*/ 76200 h 668121"/>
              <a:gd name="connsiteX0" fmla="*/ 2676525 w 2676525"/>
              <a:gd name="connsiteY0" fmla="*/ 19050 h 686907"/>
              <a:gd name="connsiteX1" fmla="*/ 2333625 w 2676525"/>
              <a:gd name="connsiteY1" fmla="*/ 409575 h 686907"/>
              <a:gd name="connsiteX2" fmla="*/ 1409700 w 2676525"/>
              <a:gd name="connsiteY2" fmla="*/ 685800 h 686907"/>
              <a:gd name="connsiteX3" fmla="*/ 504825 w 2676525"/>
              <a:gd name="connsiteY3" fmla="*/ 485775 h 686907"/>
              <a:gd name="connsiteX4" fmla="*/ 0 w 2676525"/>
              <a:gd name="connsiteY4" fmla="*/ 0 h 686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525" h="686907">
                <a:moveTo>
                  <a:pt x="2676525" y="19050"/>
                </a:moveTo>
                <a:cubicBezTo>
                  <a:pt x="2610643" y="158750"/>
                  <a:pt x="2554287" y="269875"/>
                  <a:pt x="2333625" y="409575"/>
                </a:cubicBezTo>
                <a:cubicBezTo>
                  <a:pt x="2112963" y="549275"/>
                  <a:pt x="1781175" y="673100"/>
                  <a:pt x="1409700" y="685800"/>
                </a:cubicBezTo>
                <a:cubicBezTo>
                  <a:pt x="1038225" y="698500"/>
                  <a:pt x="739775" y="600075"/>
                  <a:pt x="504825" y="485775"/>
                </a:cubicBezTo>
                <a:cubicBezTo>
                  <a:pt x="269875" y="371475"/>
                  <a:pt x="111125" y="146050"/>
                  <a:pt x="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367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Shape 1828"/>
          <p:cNvSpPr txBox="1">
            <a:spLocks noGrp="1"/>
          </p:cNvSpPr>
          <p:nvPr>
            <p:ph type="title" idx="4294967295"/>
          </p:nvPr>
        </p:nvSpPr>
        <p:spPr>
          <a:xfrm>
            <a:off x="1524000" y="1"/>
            <a:ext cx="8229600" cy="923925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 Soft Attention for Translation</a:t>
            </a:r>
          </a:p>
        </p:txBody>
      </p:sp>
      <p:sp>
        <p:nvSpPr>
          <p:cNvPr id="1829" name="Shape 1829"/>
          <p:cNvSpPr txBox="1">
            <a:spLocks noGrp="1"/>
          </p:cNvSpPr>
          <p:nvPr>
            <p:ph type="body" idx="4294967295"/>
          </p:nvPr>
        </p:nvSpPr>
        <p:spPr>
          <a:xfrm>
            <a:off x="1733550" y="1599899"/>
            <a:ext cx="8229600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sz="3000" dirty="0"/>
          </a:p>
          <a:p>
            <a:pPr>
              <a:spcBef>
                <a:spcPts val="0"/>
              </a:spcBef>
              <a:buNone/>
            </a:pPr>
            <a:r>
              <a:rPr lang="en" sz="2400" dirty="0"/>
              <a:t>“</a:t>
            </a:r>
            <a:r>
              <a:rPr lang="en" dirty="0"/>
              <a:t>I love coffee</a:t>
            </a:r>
            <a:r>
              <a:rPr lang="en" sz="2400" dirty="0"/>
              <a:t>” -&gt; “</a:t>
            </a:r>
            <a:r>
              <a:rPr lang="en" dirty="0"/>
              <a:t>Me gusta el </a:t>
            </a:r>
            <a:r>
              <a:rPr lang="en-US" dirty="0"/>
              <a:t>café</a:t>
            </a:r>
            <a:r>
              <a:rPr lang="en" sz="2400" dirty="0"/>
              <a:t>”</a:t>
            </a:r>
          </a:p>
        </p:txBody>
      </p:sp>
      <p:sp>
        <p:nvSpPr>
          <p:cNvPr id="1831" name="Shape 1831"/>
          <p:cNvSpPr/>
          <p:nvPr/>
        </p:nvSpPr>
        <p:spPr>
          <a:xfrm>
            <a:off x="5532275" y="4215333"/>
            <a:ext cx="102600" cy="1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32" name="Shape 1832"/>
          <p:cNvSpPr/>
          <p:nvPr/>
        </p:nvSpPr>
        <p:spPr>
          <a:xfrm>
            <a:off x="2296800" y="4113733"/>
            <a:ext cx="102600" cy="1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833" name="Shape 1833"/>
          <p:cNvPicPr preferRelativeResize="0"/>
          <p:nvPr/>
        </p:nvPicPr>
        <p:blipFill rotWithShape="1">
          <a:blip r:embed="rId3">
            <a:alphaModFix/>
          </a:blip>
          <a:srcRect l="52682" r="19678"/>
          <a:stretch/>
        </p:blipFill>
        <p:spPr>
          <a:xfrm>
            <a:off x="7362826" y="2028367"/>
            <a:ext cx="3164899" cy="36388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5" name="Shape 1835"/>
          <p:cNvCxnSpPr/>
          <p:nvPr/>
        </p:nvCxnSpPr>
        <p:spPr>
          <a:xfrm>
            <a:off x="1986541" y="3105150"/>
            <a:ext cx="0" cy="549150"/>
          </a:xfrm>
          <a:prstGeom prst="straightConnector1">
            <a:avLst/>
          </a:prstGeom>
          <a:noFill/>
          <a:ln w="114300" cap="flat" cmpd="sng">
            <a:solidFill>
              <a:srgbClr val="99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36" name="Shape 1836"/>
          <p:cNvCxnSpPr/>
          <p:nvPr/>
        </p:nvCxnSpPr>
        <p:spPr>
          <a:xfrm>
            <a:off x="2494966" y="3105151"/>
            <a:ext cx="0" cy="548327"/>
          </a:xfrm>
          <a:prstGeom prst="straightConnector1">
            <a:avLst/>
          </a:prstGeom>
          <a:noFill/>
          <a:ln w="114300" cap="flat" cmpd="sng">
            <a:solidFill>
              <a:srgbClr val="99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38" name="Shape 1838"/>
          <p:cNvCxnSpPr/>
          <p:nvPr/>
        </p:nvCxnSpPr>
        <p:spPr>
          <a:xfrm>
            <a:off x="3424194" y="3028951"/>
            <a:ext cx="0" cy="624527"/>
          </a:xfrm>
          <a:prstGeom prst="straightConnector1">
            <a:avLst/>
          </a:prstGeom>
          <a:noFill/>
          <a:ln w="114300" cap="flat" cmpd="sng">
            <a:solidFill>
              <a:srgbClr val="99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40" name="Shape 1840"/>
          <p:cNvCxnSpPr/>
          <p:nvPr/>
        </p:nvCxnSpPr>
        <p:spPr>
          <a:xfrm>
            <a:off x="1857068" y="3656233"/>
            <a:ext cx="24815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41" name="Shape 1841"/>
          <p:cNvSpPr/>
          <p:nvPr/>
        </p:nvSpPr>
        <p:spPr>
          <a:xfrm rot="-5400000">
            <a:off x="2926940" y="918885"/>
            <a:ext cx="446000" cy="2507099"/>
          </a:xfrm>
          <a:prstGeom prst="rightBrace">
            <a:avLst>
              <a:gd name="adj1" fmla="val 68886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42" name="Shape 1842"/>
          <p:cNvSpPr txBox="1"/>
          <p:nvPr/>
        </p:nvSpPr>
        <p:spPr>
          <a:xfrm>
            <a:off x="2262216" y="1251635"/>
            <a:ext cx="2076450" cy="92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Distribution over input words</a:t>
            </a:r>
          </a:p>
        </p:txBody>
      </p:sp>
      <p:sp>
        <p:nvSpPr>
          <p:cNvPr id="17" name="Shape 1823"/>
          <p:cNvSpPr txBox="1"/>
          <p:nvPr/>
        </p:nvSpPr>
        <p:spPr>
          <a:xfrm>
            <a:off x="1555694" y="5583033"/>
            <a:ext cx="3768781" cy="45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/>
              <a:t>Bahdanau et al, “Neural Machine Translation by Jointly Learning to Align and Translate”, ICLR 2015</a:t>
            </a:r>
          </a:p>
        </p:txBody>
      </p:sp>
      <p:sp>
        <p:nvSpPr>
          <p:cNvPr id="18" name="Freeform 17"/>
          <p:cNvSpPr/>
          <p:nvPr/>
        </p:nvSpPr>
        <p:spPr>
          <a:xfrm>
            <a:off x="3149941" y="4349326"/>
            <a:ext cx="2490209" cy="686907"/>
          </a:xfrm>
          <a:custGeom>
            <a:avLst/>
            <a:gdLst>
              <a:gd name="connsiteX0" fmla="*/ 2619375 w 2619375"/>
              <a:gd name="connsiteY0" fmla="*/ 0 h 667721"/>
              <a:gd name="connsiteX1" fmla="*/ 2276475 w 2619375"/>
              <a:gd name="connsiteY1" fmla="*/ 390525 h 667721"/>
              <a:gd name="connsiteX2" fmla="*/ 1352550 w 2619375"/>
              <a:gd name="connsiteY2" fmla="*/ 666750 h 667721"/>
              <a:gd name="connsiteX3" fmla="*/ 447675 w 2619375"/>
              <a:gd name="connsiteY3" fmla="*/ 466725 h 667721"/>
              <a:gd name="connsiteX4" fmla="*/ 0 w 2619375"/>
              <a:gd name="connsiteY4" fmla="*/ 76200 h 667721"/>
              <a:gd name="connsiteX0" fmla="*/ 2619375 w 2619375"/>
              <a:gd name="connsiteY0" fmla="*/ 0 h 666921"/>
              <a:gd name="connsiteX1" fmla="*/ 2276475 w 2619375"/>
              <a:gd name="connsiteY1" fmla="*/ 390525 h 666921"/>
              <a:gd name="connsiteX2" fmla="*/ 1352550 w 2619375"/>
              <a:gd name="connsiteY2" fmla="*/ 666750 h 666921"/>
              <a:gd name="connsiteX3" fmla="*/ 447675 w 2619375"/>
              <a:gd name="connsiteY3" fmla="*/ 466725 h 666921"/>
              <a:gd name="connsiteX4" fmla="*/ 0 w 2619375"/>
              <a:gd name="connsiteY4" fmla="*/ 76200 h 666921"/>
              <a:gd name="connsiteX0" fmla="*/ 2619375 w 2619375"/>
              <a:gd name="connsiteY0" fmla="*/ 0 h 666921"/>
              <a:gd name="connsiteX1" fmla="*/ 2276475 w 2619375"/>
              <a:gd name="connsiteY1" fmla="*/ 390525 h 666921"/>
              <a:gd name="connsiteX2" fmla="*/ 1352550 w 2619375"/>
              <a:gd name="connsiteY2" fmla="*/ 666750 h 666921"/>
              <a:gd name="connsiteX3" fmla="*/ 447675 w 2619375"/>
              <a:gd name="connsiteY3" fmla="*/ 466725 h 666921"/>
              <a:gd name="connsiteX4" fmla="*/ 0 w 2619375"/>
              <a:gd name="connsiteY4" fmla="*/ 76200 h 666921"/>
              <a:gd name="connsiteX0" fmla="*/ 2619375 w 2619375"/>
              <a:gd name="connsiteY0" fmla="*/ 0 h 666954"/>
              <a:gd name="connsiteX1" fmla="*/ 2276475 w 2619375"/>
              <a:gd name="connsiteY1" fmla="*/ 390525 h 666954"/>
              <a:gd name="connsiteX2" fmla="*/ 1352550 w 2619375"/>
              <a:gd name="connsiteY2" fmla="*/ 666750 h 666954"/>
              <a:gd name="connsiteX3" fmla="*/ 447675 w 2619375"/>
              <a:gd name="connsiteY3" fmla="*/ 466725 h 666954"/>
              <a:gd name="connsiteX4" fmla="*/ 0 w 2619375"/>
              <a:gd name="connsiteY4" fmla="*/ 76200 h 666954"/>
              <a:gd name="connsiteX0" fmla="*/ 2619375 w 2619375"/>
              <a:gd name="connsiteY0" fmla="*/ 0 h 668121"/>
              <a:gd name="connsiteX1" fmla="*/ 2276475 w 2619375"/>
              <a:gd name="connsiteY1" fmla="*/ 390525 h 668121"/>
              <a:gd name="connsiteX2" fmla="*/ 1352550 w 2619375"/>
              <a:gd name="connsiteY2" fmla="*/ 666750 h 668121"/>
              <a:gd name="connsiteX3" fmla="*/ 447675 w 2619375"/>
              <a:gd name="connsiteY3" fmla="*/ 466725 h 668121"/>
              <a:gd name="connsiteX4" fmla="*/ 0 w 2619375"/>
              <a:gd name="connsiteY4" fmla="*/ 76200 h 668121"/>
              <a:gd name="connsiteX0" fmla="*/ 2676525 w 2676525"/>
              <a:gd name="connsiteY0" fmla="*/ 19050 h 686907"/>
              <a:gd name="connsiteX1" fmla="*/ 2333625 w 2676525"/>
              <a:gd name="connsiteY1" fmla="*/ 409575 h 686907"/>
              <a:gd name="connsiteX2" fmla="*/ 1409700 w 2676525"/>
              <a:gd name="connsiteY2" fmla="*/ 685800 h 686907"/>
              <a:gd name="connsiteX3" fmla="*/ 504825 w 2676525"/>
              <a:gd name="connsiteY3" fmla="*/ 485775 h 686907"/>
              <a:gd name="connsiteX4" fmla="*/ 0 w 2676525"/>
              <a:gd name="connsiteY4" fmla="*/ 0 h 686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525" h="686907">
                <a:moveTo>
                  <a:pt x="2676525" y="19050"/>
                </a:moveTo>
                <a:cubicBezTo>
                  <a:pt x="2610643" y="158750"/>
                  <a:pt x="2554287" y="269875"/>
                  <a:pt x="2333625" y="409575"/>
                </a:cubicBezTo>
                <a:cubicBezTo>
                  <a:pt x="2112963" y="549275"/>
                  <a:pt x="1781175" y="673100"/>
                  <a:pt x="1409700" y="685800"/>
                </a:cubicBezTo>
                <a:cubicBezTo>
                  <a:pt x="1038225" y="698500"/>
                  <a:pt x="739775" y="600075"/>
                  <a:pt x="504825" y="485775"/>
                </a:cubicBezTo>
                <a:cubicBezTo>
                  <a:pt x="269875" y="371475"/>
                  <a:pt x="111125" y="146050"/>
                  <a:pt x="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189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Shape 1828"/>
          <p:cNvSpPr txBox="1">
            <a:spLocks noGrp="1"/>
          </p:cNvSpPr>
          <p:nvPr>
            <p:ph type="title" idx="4294967295"/>
          </p:nvPr>
        </p:nvSpPr>
        <p:spPr>
          <a:xfrm>
            <a:off x="1524000" y="1"/>
            <a:ext cx="8229600" cy="923925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 Soft Attention for Translation</a:t>
            </a:r>
          </a:p>
        </p:txBody>
      </p:sp>
      <p:sp>
        <p:nvSpPr>
          <p:cNvPr id="1829" name="Shape 1829"/>
          <p:cNvSpPr txBox="1">
            <a:spLocks noGrp="1"/>
          </p:cNvSpPr>
          <p:nvPr>
            <p:ph type="body" idx="4294967295"/>
          </p:nvPr>
        </p:nvSpPr>
        <p:spPr>
          <a:xfrm>
            <a:off x="1733550" y="1599899"/>
            <a:ext cx="8229600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sz="3000" dirty="0"/>
          </a:p>
          <a:p>
            <a:pPr>
              <a:spcBef>
                <a:spcPts val="0"/>
              </a:spcBef>
              <a:buNone/>
            </a:pPr>
            <a:r>
              <a:rPr lang="en" sz="2400" dirty="0"/>
              <a:t>“</a:t>
            </a:r>
            <a:r>
              <a:rPr lang="en" dirty="0"/>
              <a:t>I love coffee</a:t>
            </a:r>
            <a:r>
              <a:rPr lang="en" sz="2400" dirty="0"/>
              <a:t>” -&gt; “</a:t>
            </a:r>
            <a:r>
              <a:rPr lang="en" dirty="0"/>
              <a:t>Me gusta el </a:t>
            </a:r>
            <a:r>
              <a:rPr lang="en-US" dirty="0"/>
              <a:t>café</a:t>
            </a:r>
            <a:r>
              <a:rPr lang="en" sz="2400" dirty="0"/>
              <a:t>”</a:t>
            </a:r>
          </a:p>
        </p:txBody>
      </p:sp>
      <p:sp>
        <p:nvSpPr>
          <p:cNvPr id="1831" name="Shape 1831"/>
          <p:cNvSpPr/>
          <p:nvPr/>
        </p:nvSpPr>
        <p:spPr>
          <a:xfrm>
            <a:off x="5532275" y="4215333"/>
            <a:ext cx="102600" cy="1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32" name="Shape 1832"/>
          <p:cNvSpPr/>
          <p:nvPr/>
        </p:nvSpPr>
        <p:spPr>
          <a:xfrm>
            <a:off x="2296800" y="4113733"/>
            <a:ext cx="102600" cy="1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833" name="Shape 1833"/>
          <p:cNvPicPr preferRelativeResize="0"/>
          <p:nvPr/>
        </p:nvPicPr>
        <p:blipFill rotWithShape="1">
          <a:blip r:embed="rId3">
            <a:alphaModFix/>
          </a:blip>
          <a:srcRect l="52682" r="19678"/>
          <a:stretch/>
        </p:blipFill>
        <p:spPr>
          <a:xfrm>
            <a:off x="7353301" y="2028367"/>
            <a:ext cx="3174424" cy="36388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5" name="Shape 1835"/>
          <p:cNvCxnSpPr/>
          <p:nvPr/>
        </p:nvCxnSpPr>
        <p:spPr>
          <a:xfrm>
            <a:off x="1986541" y="3308278"/>
            <a:ext cx="0" cy="346023"/>
          </a:xfrm>
          <a:prstGeom prst="straightConnector1">
            <a:avLst/>
          </a:prstGeom>
          <a:noFill/>
          <a:ln w="114300" cap="flat" cmpd="sng">
            <a:solidFill>
              <a:srgbClr val="99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36" name="Shape 1836"/>
          <p:cNvCxnSpPr/>
          <p:nvPr/>
        </p:nvCxnSpPr>
        <p:spPr>
          <a:xfrm>
            <a:off x="2494966" y="3143251"/>
            <a:ext cx="0" cy="510227"/>
          </a:xfrm>
          <a:prstGeom prst="straightConnector1">
            <a:avLst/>
          </a:prstGeom>
          <a:noFill/>
          <a:ln w="114300" cap="flat" cmpd="sng">
            <a:solidFill>
              <a:srgbClr val="99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38" name="Shape 1838"/>
          <p:cNvCxnSpPr/>
          <p:nvPr/>
        </p:nvCxnSpPr>
        <p:spPr>
          <a:xfrm>
            <a:off x="3424194" y="2395435"/>
            <a:ext cx="0" cy="1258043"/>
          </a:xfrm>
          <a:prstGeom prst="straightConnector1">
            <a:avLst/>
          </a:prstGeom>
          <a:noFill/>
          <a:ln w="114300" cap="flat" cmpd="sng">
            <a:solidFill>
              <a:srgbClr val="99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40" name="Shape 1840"/>
          <p:cNvCxnSpPr/>
          <p:nvPr/>
        </p:nvCxnSpPr>
        <p:spPr>
          <a:xfrm>
            <a:off x="1857068" y="3656233"/>
            <a:ext cx="24815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41" name="Shape 1841"/>
          <p:cNvSpPr/>
          <p:nvPr/>
        </p:nvSpPr>
        <p:spPr>
          <a:xfrm rot="-5400000">
            <a:off x="2926940" y="918885"/>
            <a:ext cx="446000" cy="2507099"/>
          </a:xfrm>
          <a:prstGeom prst="rightBrace">
            <a:avLst>
              <a:gd name="adj1" fmla="val 68886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42" name="Shape 1842"/>
          <p:cNvSpPr txBox="1"/>
          <p:nvPr/>
        </p:nvSpPr>
        <p:spPr>
          <a:xfrm>
            <a:off x="2262216" y="1251635"/>
            <a:ext cx="2076450" cy="92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Distribution over input words</a:t>
            </a:r>
          </a:p>
        </p:txBody>
      </p:sp>
      <p:sp>
        <p:nvSpPr>
          <p:cNvPr id="17" name="Shape 1823"/>
          <p:cNvSpPr txBox="1"/>
          <p:nvPr/>
        </p:nvSpPr>
        <p:spPr>
          <a:xfrm>
            <a:off x="1555694" y="5583033"/>
            <a:ext cx="3768781" cy="45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/>
              <a:t>Bahdanau et al, “Neural Machine Translation by Jointly Learning to Align and Translate”, ICLR 2015</a:t>
            </a:r>
          </a:p>
        </p:txBody>
      </p:sp>
      <p:sp>
        <p:nvSpPr>
          <p:cNvPr id="18" name="Freeform 17"/>
          <p:cNvSpPr/>
          <p:nvPr/>
        </p:nvSpPr>
        <p:spPr>
          <a:xfrm>
            <a:off x="3149940" y="4349326"/>
            <a:ext cx="2869860" cy="686907"/>
          </a:xfrm>
          <a:custGeom>
            <a:avLst/>
            <a:gdLst>
              <a:gd name="connsiteX0" fmla="*/ 2619375 w 2619375"/>
              <a:gd name="connsiteY0" fmla="*/ 0 h 667721"/>
              <a:gd name="connsiteX1" fmla="*/ 2276475 w 2619375"/>
              <a:gd name="connsiteY1" fmla="*/ 390525 h 667721"/>
              <a:gd name="connsiteX2" fmla="*/ 1352550 w 2619375"/>
              <a:gd name="connsiteY2" fmla="*/ 666750 h 667721"/>
              <a:gd name="connsiteX3" fmla="*/ 447675 w 2619375"/>
              <a:gd name="connsiteY3" fmla="*/ 466725 h 667721"/>
              <a:gd name="connsiteX4" fmla="*/ 0 w 2619375"/>
              <a:gd name="connsiteY4" fmla="*/ 76200 h 667721"/>
              <a:gd name="connsiteX0" fmla="*/ 2619375 w 2619375"/>
              <a:gd name="connsiteY0" fmla="*/ 0 h 666921"/>
              <a:gd name="connsiteX1" fmla="*/ 2276475 w 2619375"/>
              <a:gd name="connsiteY1" fmla="*/ 390525 h 666921"/>
              <a:gd name="connsiteX2" fmla="*/ 1352550 w 2619375"/>
              <a:gd name="connsiteY2" fmla="*/ 666750 h 666921"/>
              <a:gd name="connsiteX3" fmla="*/ 447675 w 2619375"/>
              <a:gd name="connsiteY3" fmla="*/ 466725 h 666921"/>
              <a:gd name="connsiteX4" fmla="*/ 0 w 2619375"/>
              <a:gd name="connsiteY4" fmla="*/ 76200 h 666921"/>
              <a:gd name="connsiteX0" fmla="*/ 2619375 w 2619375"/>
              <a:gd name="connsiteY0" fmla="*/ 0 h 666921"/>
              <a:gd name="connsiteX1" fmla="*/ 2276475 w 2619375"/>
              <a:gd name="connsiteY1" fmla="*/ 390525 h 666921"/>
              <a:gd name="connsiteX2" fmla="*/ 1352550 w 2619375"/>
              <a:gd name="connsiteY2" fmla="*/ 666750 h 666921"/>
              <a:gd name="connsiteX3" fmla="*/ 447675 w 2619375"/>
              <a:gd name="connsiteY3" fmla="*/ 466725 h 666921"/>
              <a:gd name="connsiteX4" fmla="*/ 0 w 2619375"/>
              <a:gd name="connsiteY4" fmla="*/ 76200 h 666921"/>
              <a:gd name="connsiteX0" fmla="*/ 2619375 w 2619375"/>
              <a:gd name="connsiteY0" fmla="*/ 0 h 666954"/>
              <a:gd name="connsiteX1" fmla="*/ 2276475 w 2619375"/>
              <a:gd name="connsiteY1" fmla="*/ 390525 h 666954"/>
              <a:gd name="connsiteX2" fmla="*/ 1352550 w 2619375"/>
              <a:gd name="connsiteY2" fmla="*/ 666750 h 666954"/>
              <a:gd name="connsiteX3" fmla="*/ 447675 w 2619375"/>
              <a:gd name="connsiteY3" fmla="*/ 466725 h 666954"/>
              <a:gd name="connsiteX4" fmla="*/ 0 w 2619375"/>
              <a:gd name="connsiteY4" fmla="*/ 76200 h 666954"/>
              <a:gd name="connsiteX0" fmla="*/ 2619375 w 2619375"/>
              <a:gd name="connsiteY0" fmla="*/ 0 h 668121"/>
              <a:gd name="connsiteX1" fmla="*/ 2276475 w 2619375"/>
              <a:gd name="connsiteY1" fmla="*/ 390525 h 668121"/>
              <a:gd name="connsiteX2" fmla="*/ 1352550 w 2619375"/>
              <a:gd name="connsiteY2" fmla="*/ 666750 h 668121"/>
              <a:gd name="connsiteX3" fmla="*/ 447675 w 2619375"/>
              <a:gd name="connsiteY3" fmla="*/ 466725 h 668121"/>
              <a:gd name="connsiteX4" fmla="*/ 0 w 2619375"/>
              <a:gd name="connsiteY4" fmla="*/ 76200 h 668121"/>
              <a:gd name="connsiteX0" fmla="*/ 2676525 w 2676525"/>
              <a:gd name="connsiteY0" fmla="*/ 19050 h 686907"/>
              <a:gd name="connsiteX1" fmla="*/ 2333625 w 2676525"/>
              <a:gd name="connsiteY1" fmla="*/ 409575 h 686907"/>
              <a:gd name="connsiteX2" fmla="*/ 1409700 w 2676525"/>
              <a:gd name="connsiteY2" fmla="*/ 685800 h 686907"/>
              <a:gd name="connsiteX3" fmla="*/ 504825 w 2676525"/>
              <a:gd name="connsiteY3" fmla="*/ 485775 h 686907"/>
              <a:gd name="connsiteX4" fmla="*/ 0 w 2676525"/>
              <a:gd name="connsiteY4" fmla="*/ 0 h 686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525" h="686907">
                <a:moveTo>
                  <a:pt x="2676525" y="19050"/>
                </a:moveTo>
                <a:cubicBezTo>
                  <a:pt x="2610643" y="158750"/>
                  <a:pt x="2554287" y="269875"/>
                  <a:pt x="2333625" y="409575"/>
                </a:cubicBezTo>
                <a:cubicBezTo>
                  <a:pt x="2112963" y="549275"/>
                  <a:pt x="1781175" y="673100"/>
                  <a:pt x="1409700" y="685800"/>
                </a:cubicBezTo>
                <a:cubicBezTo>
                  <a:pt x="1038225" y="698500"/>
                  <a:pt x="739775" y="600075"/>
                  <a:pt x="504825" y="485775"/>
                </a:cubicBezTo>
                <a:cubicBezTo>
                  <a:pt x="269875" y="371475"/>
                  <a:pt x="111125" y="146050"/>
                  <a:pt x="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48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Singular Value Decomposition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666" y="1605808"/>
            <a:ext cx="7438003" cy="39549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83666" y="5885647"/>
            <a:ext cx="7591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The problem with this method, is that we may end up with matrices having billions of rows and columns, which makes SVD computationally restrictive.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7578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1457326"/>
            <a:ext cx="6661752" cy="374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20607" y="5644634"/>
            <a:ext cx="3459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From Y. </a:t>
            </a:r>
            <a:r>
              <a:rPr lang="en-US" dirty="0" err="1"/>
              <a:t>Bengio</a:t>
            </a:r>
            <a:r>
              <a:rPr lang="en-US" dirty="0"/>
              <a:t> CVPR 2015 Tutorial </a:t>
            </a:r>
            <a:endParaRPr lang="en" dirty="0"/>
          </a:p>
        </p:txBody>
      </p:sp>
      <p:sp>
        <p:nvSpPr>
          <p:cNvPr id="8" name="Shape 1820"/>
          <p:cNvSpPr txBox="1">
            <a:spLocks/>
          </p:cNvSpPr>
          <p:nvPr/>
        </p:nvSpPr>
        <p:spPr>
          <a:xfrm>
            <a:off x="1981200" y="1"/>
            <a:ext cx="8229600" cy="904875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spcBef>
                <a:spcPts val="0"/>
              </a:spcBef>
              <a:buSzPct val="100000"/>
              <a:buNone/>
              <a:defRPr sz="36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" dirty="0">
                <a:solidFill>
                  <a:schemeClr val="tx1"/>
                </a:solidFill>
              </a:rPr>
              <a:t> Soft Attention for Translation</a:t>
            </a:r>
          </a:p>
        </p:txBody>
      </p:sp>
    </p:spTree>
    <p:extLst>
      <p:ext uri="{BB962C8B-B14F-4D97-AF65-F5344CB8AC3E}">
        <p14:creationId xmlns:p14="http://schemas.microsoft.com/office/powerpoint/2010/main" val="23312862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1457326"/>
            <a:ext cx="6661752" cy="374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20607" y="5644634"/>
            <a:ext cx="3459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From Y. </a:t>
            </a:r>
            <a:r>
              <a:rPr lang="en-US" dirty="0" err="1"/>
              <a:t>Bengio</a:t>
            </a:r>
            <a:r>
              <a:rPr lang="en-US" dirty="0"/>
              <a:t> CVPR 2015 Tutorial </a:t>
            </a:r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2762251" y="1724026"/>
            <a:ext cx="5991225" cy="1400175"/>
          </a:xfrm>
          <a:prstGeom prst="rect">
            <a:avLst/>
          </a:prstGeom>
          <a:noFill/>
          <a:ln w="254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753475" y="2224057"/>
            <a:ext cx="1591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33CC"/>
                </a:solidFill>
              </a:rPr>
              <a:t>Decoder RNN</a:t>
            </a:r>
          </a:p>
        </p:txBody>
      </p:sp>
      <p:sp>
        <p:nvSpPr>
          <p:cNvPr id="10" name="Shape 1820"/>
          <p:cNvSpPr txBox="1">
            <a:spLocks/>
          </p:cNvSpPr>
          <p:nvPr/>
        </p:nvSpPr>
        <p:spPr>
          <a:xfrm>
            <a:off x="1981200" y="1"/>
            <a:ext cx="8229600" cy="904875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spcBef>
                <a:spcPts val="0"/>
              </a:spcBef>
              <a:buSzPct val="100000"/>
              <a:buNone/>
              <a:defRPr sz="36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" dirty="0">
                <a:solidFill>
                  <a:schemeClr val="tx1"/>
                </a:solidFill>
              </a:rPr>
              <a:t> Soft Attention for Translation</a:t>
            </a:r>
          </a:p>
        </p:txBody>
      </p:sp>
    </p:spTree>
    <p:extLst>
      <p:ext uri="{BB962C8B-B14F-4D97-AF65-F5344CB8AC3E}">
        <p14:creationId xmlns:p14="http://schemas.microsoft.com/office/powerpoint/2010/main" val="21312715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1457326"/>
            <a:ext cx="6661752" cy="374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20607" y="5644634"/>
            <a:ext cx="3459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From Y. </a:t>
            </a:r>
            <a:r>
              <a:rPr lang="en-US" dirty="0" err="1"/>
              <a:t>Bengio</a:t>
            </a:r>
            <a:r>
              <a:rPr lang="en-US" dirty="0"/>
              <a:t> CVPR 2015 Tutorial </a:t>
            </a:r>
            <a:endParaRPr lang="en" dirty="0"/>
          </a:p>
        </p:txBody>
      </p:sp>
      <p:sp>
        <p:nvSpPr>
          <p:cNvPr id="3" name="TextBox 2"/>
          <p:cNvSpPr txBox="1"/>
          <p:nvPr/>
        </p:nvSpPr>
        <p:spPr>
          <a:xfrm>
            <a:off x="8458200" y="4257675"/>
            <a:ext cx="1569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33CC"/>
                </a:solidFill>
              </a:rPr>
              <a:t>Bidirectional</a:t>
            </a:r>
            <a:br>
              <a:rPr lang="en-US" sz="2000" dirty="0">
                <a:solidFill>
                  <a:srgbClr val="0033CC"/>
                </a:solidFill>
              </a:rPr>
            </a:br>
            <a:r>
              <a:rPr lang="en-US" sz="2000" dirty="0">
                <a:solidFill>
                  <a:srgbClr val="0033CC"/>
                </a:solidFill>
              </a:rPr>
              <a:t>encoder RNN</a:t>
            </a:r>
          </a:p>
        </p:txBody>
      </p:sp>
      <p:sp>
        <p:nvSpPr>
          <p:cNvPr id="4" name="Rectangle 3"/>
          <p:cNvSpPr/>
          <p:nvPr/>
        </p:nvSpPr>
        <p:spPr>
          <a:xfrm>
            <a:off x="3259020" y="4181476"/>
            <a:ext cx="5103931" cy="776287"/>
          </a:xfrm>
          <a:prstGeom prst="rect">
            <a:avLst/>
          </a:prstGeom>
          <a:noFill/>
          <a:ln w="254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753475" y="2224057"/>
            <a:ext cx="1591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33CC"/>
                </a:solidFill>
              </a:rPr>
              <a:t>Decoder RNN</a:t>
            </a:r>
          </a:p>
        </p:txBody>
      </p:sp>
      <p:sp>
        <p:nvSpPr>
          <p:cNvPr id="10" name="Shape 1820"/>
          <p:cNvSpPr txBox="1">
            <a:spLocks/>
          </p:cNvSpPr>
          <p:nvPr/>
        </p:nvSpPr>
        <p:spPr>
          <a:xfrm>
            <a:off x="1981200" y="1"/>
            <a:ext cx="8229600" cy="904875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spcBef>
                <a:spcPts val="0"/>
              </a:spcBef>
              <a:buSzPct val="100000"/>
              <a:buNone/>
              <a:defRPr sz="36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" dirty="0">
                <a:solidFill>
                  <a:schemeClr val="tx1"/>
                </a:solidFill>
              </a:rPr>
              <a:t> Soft Attention for Translation</a:t>
            </a:r>
          </a:p>
        </p:txBody>
      </p:sp>
    </p:spTree>
    <p:extLst>
      <p:ext uri="{BB962C8B-B14F-4D97-AF65-F5344CB8AC3E}">
        <p14:creationId xmlns:p14="http://schemas.microsoft.com/office/powerpoint/2010/main" val="21898769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1457326"/>
            <a:ext cx="6661752" cy="374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20607" y="5644634"/>
            <a:ext cx="3459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From Y. </a:t>
            </a:r>
            <a:r>
              <a:rPr lang="en-US" dirty="0" err="1"/>
              <a:t>Bengio</a:t>
            </a:r>
            <a:r>
              <a:rPr lang="en-US" dirty="0"/>
              <a:t> CVPR 2015 Tutorial </a:t>
            </a:r>
            <a:endParaRPr lang="en" dirty="0"/>
          </a:p>
        </p:txBody>
      </p:sp>
      <p:sp>
        <p:nvSpPr>
          <p:cNvPr id="3" name="TextBox 2"/>
          <p:cNvSpPr txBox="1"/>
          <p:nvPr/>
        </p:nvSpPr>
        <p:spPr>
          <a:xfrm>
            <a:off x="8458200" y="4257675"/>
            <a:ext cx="1569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33CC"/>
                </a:solidFill>
              </a:rPr>
              <a:t>Bidirectional</a:t>
            </a:r>
            <a:br>
              <a:rPr lang="en-US" sz="2000" dirty="0">
                <a:solidFill>
                  <a:srgbClr val="0033CC"/>
                </a:solidFill>
              </a:rPr>
            </a:br>
            <a:r>
              <a:rPr lang="en-US" sz="2000" dirty="0">
                <a:solidFill>
                  <a:srgbClr val="0033CC"/>
                </a:solidFill>
              </a:rPr>
              <a:t>encoder RNN</a:t>
            </a:r>
          </a:p>
        </p:txBody>
      </p:sp>
      <p:sp>
        <p:nvSpPr>
          <p:cNvPr id="4" name="Rectangle 3"/>
          <p:cNvSpPr/>
          <p:nvPr/>
        </p:nvSpPr>
        <p:spPr>
          <a:xfrm>
            <a:off x="2769636" y="3238501"/>
            <a:ext cx="1954765" cy="77628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53475" y="2224057"/>
            <a:ext cx="1591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33CC"/>
                </a:solidFill>
              </a:rPr>
              <a:t>Decoder RNN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24876" y="3290887"/>
            <a:ext cx="1196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Attention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Model</a:t>
            </a:r>
          </a:p>
        </p:txBody>
      </p:sp>
      <p:cxnSp>
        <p:nvCxnSpPr>
          <p:cNvPr id="9" name="Shape 1664"/>
          <p:cNvCxnSpPr/>
          <p:nvPr/>
        </p:nvCxnSpPr>
        <p:spPr>
          <a:xfrm flipH="1">
            <a:off x="4724400" y="3457575"/>
            <a:ext cx="3800476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1820"/>
          <p:cNvSpPr txBox="1">
            <a:spLocks/>
          </p:cNvSpPr>
          <p:nvPr/>
        </p:nvSpPr>
        <p:spPr>
          <a:xfrm>
            <a:off x="1981200" y="1"/>
            <a:ext cx="8229600" cy="904875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spcBef>
                <a:spcPts val="0"/>
              </a:spcBef>
              <a:buSzPct val="100000"/>
              <a:buNone/>
              <a:defRPr sz="36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" dirty="0">
                <a:solidFill>
                  <a:schemeClr val="tx1"/>
                </a:solidFill>
              </a:rPr>
              <a:t> Soft Attention for Translation</a:t>
            </a:r>
          </a:p>
        </p:txBody>
      </p:sp>
    </p:spTree>
    <p:extLst>
      <p:ext uri="{BB962C8B-B14F-4D97-AF65-F5344CB8AC3E}">
        <p14:creationId xmlns:p14="http://schemas.microsoft.com/office/powerpoint/2010/main" val="22026094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842"/>
          <p:cNvSpPr txBox="1"/>
          <p:nvPr/>
        </p:nvSpPr>
        <p:spPr>
          <a:xfrm>
            <a:off x="1809750" y="1212942"/>
            <a:ext cx="8134350" cy="439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Context vector (input to decoder):</a:t>
            </a:r>
          </a:p>
          <a:p>
            <a:endParaRPr lang="en" sz="2400" dirty="0"/>
          </a:p>
          <a:p>
            <a:endParaRPr lang="en" sz="2400" dirty="0"/>
          </a:p>
          <a:p>
            <a:endParaRPr lang="en" sz="2400" dirty="0"/>
          </a:p>
          <a:p>
            <a:r>
              <a:rPr lang="en" sz="2400" dirty="0"/>
              <a:t>Mixture weights:</a:t>
            </a:r>
          </a:p>
          <a:p>
            <a:endParaRPr lang="en" sz="2400" dirty="0"/>
          </a:p>
          <a:p>
            <a:endParaRPr lang="en" sz="2400" dirty="0"/>
          </a:p>
          <a:p>
            <a:endParaRPr lang="en" sz="2400" dirty="0"/>
          </a:p>
          <a:p>
            <a:r>
              <a:rPr lang="en" sz="2400" dirty="0"/>
              <a:t>Alignment score (how well do input words near j match output words at position i):</a:t>
            </a:r>
          </a:p>
        </p:txBody>
      </p:sp>
      <p:sp>
        <p:nvSpPr>
          <p:cNvPr id="11" name="Shape 1823"/>
          <p:cNvSpPr txBox="1"/>
          <p:nvPr/>
        </p:nvSpPr>
        <p:spPr>
          <a:xfrm>
            <a:off x="1708094" y="5583033"/>
            <a:ext cx="3768781" cy="45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/>
              <a:t>Bahdanau et al, “Neural Machine Translation by Jointly Learning to Align and Translate”, ICLR 2015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907" y="1733550"/>
            <a:ext cx="1804987" cy="93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318" y="3224211"/>
            <a:ext cx="2276475" cy="70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87" y="4951063"/>
            <a:ext cx="2105025" cy="3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Shape 1820"/>
          <p:cNvSpPr txBox="1">
            <a:spLocks/>
          </p:cNvSpPr>
          <p:nvPr/>
        </p:nvSpPr>
        <p:spPr>
          <a:xfrm>
            <a:off x="1981200" y="1"/>
            <a:ext cx="8229600" cy="904875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spcBef>
                <a:spcPts val="0"/>
              </a:spcBef>
              <a:buSzPct val="100000"/>
              <a:buNone/>
              <a:defRPr sz="36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" dirty="0">
                <a:solidFill>
                  <a:schemeClr val="tx1"/>
                </a:solidFill>
              </a:rPr>
              <a:t> Soft Attention for Translation</a:t>
            </a:r>
          </a:p>
        </p:txBody>
      </p:sp>
    </p:spTree>
    <p:extLst>
      <p:ext uri="{BB962C8B-B14F-4D97-AF65-F5344CB8AC3E}">
        <p14:creationId xmlns:p14="http://schemas.microsoft.com/office/powerpoint/2010/main" val="3059683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Jointly Learning to Align and Translate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endParaRPr lang="en-US" sz="2000"/>
          </a:p>
          <a:p>
            <a:r>
              <a:rPr lang="en-US" sz="2000"/>
              <a:t> Long sentences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539" r="8024" b="-1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81200" y="6424562"/>
            <a:ext cx="12747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Cho et al. 2014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5061746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88"/>
          <p:cNvSpPr txBox="1">
            <a:spLocks noGrp="1"/>
          </p:cNvSpPr>
          <p:nvPr>
            <p:ph type="title"/>
          </p:nvPr>
        </p:nvSpPr>
        <p:spPr>
          <a:xfrm>
            <a:off x="895000" y="2855000"/>
            <a:ext cx="10469600" cy="114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3467"/>
              <a:t>BERT: Bidirectional Encoder Representations from Transformers</a:t>
            </a:r>
            <a:endParaRPr sz="3467"/>
          </a:p>
          <a:p>
            <a:r>
              <a:rPr lang="en-US" sz="3467"/>
              <a:t>Pre-trained transformer encoder for sentence embedding</a:t>
            </a:r>
            <a:endParaRPr sz="3467"/>
          </a:p>
        </p:txBody>
      </p:sp>
    </p:spTree>
    <p:extLst>
      <p:ext uri="{BB962C8B-B14F-4D97-AF65-F5344CB8AC3E}">
        <p14:creationId xmlns:p14="http://schemas.microsoft.com/office/powerpoint/2010/main" val="14311648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SzPts val="3000"/>
            </a:pPr>
            <a:r>
              <a:rPr lang="en-US"/>
              <a:t>What is a transformer?</a:t>
            </a:r>
            <a:endParaRPr/>
          </a:p>
        </p:txBody>
      </p:sp>
      <p:pic>
        <p:nvPicPr>
          <p:cNvPr id="722" name="Google Shape;72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6503" y="239347"/>
            <a:ext cx="4318032" cy="6379301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4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030899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609585" indent="-457189">
              <a:lnSpc>
                <a:spcPct val="115000"/>
              </a:lnSpc>
              <a:buSzPts val="1800"/>
              <a:buChar char="●"/>
            </a:pPr>
            <a:r>
              <a:rPr lang="en-US"/>
              <a:t>A Google Brain model.</a:t>
            </a:r>
            <a:endParaRPr/>
          </a:p>
          <a:p>
            <a:pPr marL="1219170" lvl="1" indent="-457189">
              <a:lnSpc>
                <a:spcPct val="115000"/>
              </a:lnSpc>
              <a:buSzPts val="1800"/>
              <a:buFont typeface="Average"/>
              <a:buChar char="●"/>
            </a:pPr>
            <a:r>
              <a:rPr lang="en-US"/>
              <a:t>Variable-length input</a:t>
            </a:r>
            <a:endParaRPr/>
          </a:p>
          <a:p>
            <a:pPr marL="1219170" lvl="1" indent="-457189">
              <a:lnSpc>
                <a:spcPct val="115000"/>
              </a:lnSpc>
              <a:buSzPts val="1800"/>
              <a:buFont typeface="Average"/>
              <a:buChar char="●"/>
            </a:pPr>
            <a:r>
              <a:rPr lang="en-US"/>
              <a:t>Fixed-length output (but typically extended to a variable-length output)</a:t>
            </a:r>
            <a:endParaRPr/>
          </a:p>
          <a:p>
            <a:pPr marL="1219170" lvl="1" indent="-457189">
              <a:lnSpc>
                <a:spcPct val="115000"/>
              </a:lnSpc>
              <a:buSzPts val="1800"/>
              <a:buFont typeface="Average"/>
              <a:buChar char="●"/>
            </a:pPr>
            <a:r>
              <a:rPr lang="en-US" b="1"/>
              <a:t>No recurrence</a:t>
            </a:r>
            <a:endParaRPr/>
          </a:p>
          <a:p>
            <a:pPr marL="1219170" lvl="1" indent="-457189">
              <a:lnSpc>
                <a:spcPct val="115000"/>
              </a:lnSpc>
              <a:buSzPts val="1800"/>
              <a:buFont typeface="Average"/>
              <a:buChar char="●"/>
            </a:pPr>
            <a:r>
              <a:rPr lang="en-US"/>
              <a:t>Surprisingly not patented.</a:t>
            </a:r>
            <a:endParaRPr/>
          </a:p>
          <a:p>
            <a:pPr marL="609585" indent="-457189">
              <a:lnSpc>
                <a:spcPct val="115000"/>
              </a:lnSpc>
              <a:buSzPts val="1800"/>
              <a:buChar char="●"/>
            </a:pPr>
            <a:r>
              <a:rPr lang="en-US"/>
              <a:t>Uses 3 kinds of attention</a:t>
            </a:r>
            <a:endParaRPr/>
          </a:p>
          <a:p>
            <a:pPr marL="1219170" lvl="1" indent="-457189">
              <a:lnSpc>
                <a:spcPct val="115000"/>
              </a:lnSpc>
              <a:buSzPts val="1800"/>
              <a:buFont typeface="Average"/>
              <a:buChar char="●"/>
            </a:pPr>
            <a:r>
              <a:rPr lang="en-US"/>
              <a:t>Encoder self-attention.</a:t>
            </a:r>
            <a:endParaRPr/>
          </a:p>
          <a:p>
            <a:pPr marL="1219170" lvl="1" indent="-457189">
              <a:lnSpc>
                <a:spcPct val="115000"/>
              </a:lnSpc>
              <a:buSzPts val="1800"/>
              <a:buFont typeface="Average"/>
              <a:buChar char="●"/>
            </a:pPr>
            <a:r>
              <a:rPr lang="en-US"/>
              <a:t>Decoder self-attention.</a:t>
            </a:r>
            <a:endParaRPr/>
          </a:p>
          <a:p>
            <a:pPr marL="1219170" lvl="1" indent="-457189">
              <a:lnSpc>
                <a:spcPct val="115000"/>
              </a:lnSpc>
              <a:buSzPts val="1800"/>
              <a:buFont typeface="Average"/>
              <a:buChar char="●"/>
            </a:pPr>
            <a:r>
              <a:rPr lang="en-US"/>
              <a:t>Encoder-decoder multi-head attention.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641408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9"/>
          <p:cNvSpPr txBox="1">
            <a:spLocks noGrp="1"/>
          </p:cNvSpPr>
          <p:nvPr>
            <p:ph type="title"/>
          </p:nvPr>
        </p:nvSpPr>
        <p:spPr>
          <a:xfrm>
            <a:off x="895000" y="2855000"/>
            <a:ext cx="10469600" cy="114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/>
              <a:t>The overall architecture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74932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SzPts val="3000"/>
            </a:pPr>
            <a:r>
              <a:rPr lang="en-US" sz="3733"/>
              <a:t>Let’s blow up a transformer bit-by-bit.</a:t>
            </a:r>
            <a:endParaRPr/>
          </a:p>
        </p:txBody>
      </p:sp>
      <p:pic>
        <p:nvPicPr>
          <p:cNvPr id="734" name="Google Shape;734;p50" descr="http://jalammar.github.io/images/t/the_transformer_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505" y="2380881"/>
            <a:ext cx="11150991" cy="2909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3656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Singular Value Decomposition (SVD)</a:t>
            </a:r>
          </a:p>
        </p:txBody>
      </p:sp>
      <p:sp>
        <p:nvSpPr>
          <p:cNvPr id="99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Handy mathematical technique that has application to many problems</a:t>
            </a:r>
          </a:p>
          <a:p>
            <a:r>
              <a:rPr lang="en-US" altLang="en-US"/>
              <a:t>Given any </a:t>
            </a:r>
            <a:r>
              <a:rPr lang="en-US" altLang="en-US" i="1"/>
              <a:t>m</a:t>
            </a:r>
            <a:r>
              <a:rPr lang="en-US" altLang="en-US">
                <a:sym typeface="Symbol" charset="2"/>
              </a:rPr>
              <a:t></a:t>
            </a:r>
            <a:r>
              <a:rPr lang="en-US" altLang="en-US" i="1">
                <a:sym typeface="Symbol" charset="2"/>
              </a:rPr>
              <a:t>n</a:t>
            </a:r>
            <a:r>
              <a:rPr lang="en-US" altLang="en-US">
                <a:sym typeface="Symbol" charset="2"/>
              </a:rPr>
              <a:t> matrix </a:t>
            </a:r>
            <a:r>
              <a:rPr lang="en-US" altLang="en-US" b="1">
                <a:sym typeface="Symbol" charset="2"/>
              </a:rPr>
              <a:t>A</a:t>
            </a:r>
            <a:r>
              <a:rPr lang="en-US" altLang="en-US">
                <a:sym typeface="Symbol" charset="2"/>
              </a:rPr>
              <a:t>, algorithm to find matrices </a:t>
            </a:r>
            <a:r>
              <a:rPr lang="en-US" altLang="en-US" b="1">
                <a:sym typeface="Symbol" charset="2"/>
              </a:rPr>
              <a:t>U</a:t>
            </a:r>
            <a:r>
              <a:rPr lang="en-US" altLang="en-US">
                <a:sym typeface="Symbol" charset="2"/>
              </a:rPr>
              <a:t>, </a:t>
            </a:r>
            <a:r>
              <a:rPr lang="en-US" altLang="en-US" b="1">
                <a:sym typeface="Symbol" charset="2"/>
              </a:rPr>
              <a:t>V</a:t>
            </a:r>
            <a:r>
              <a:rPr lang="en-US" altLang="en-US">
                <a:sym typeface="Symbol" charset="2"/>
              </a:rPr>
              <a:t>, and </a:t>
            </a:r>
            <a:r>
              <a:rPr lang="en-US" altLang="en-US" b="1">
                <a:sym typeface="Symbol" charset="2"/>
              </a:rPr>
              <a:t>W</a:t>
            </a:r>
            <a:r>
              <a:rPr lang="en-US" altLang="en-US">
                <a:sym typeface="Symbol" charset="2"/>
              </a:rPr>
              <a:t> such that</a:t>
            </a:r>
          </a:p>
          <a:p>
            <a:pPr lvl="1" indent="1146175">
              <a:buNone/>
            </a:pPr>
            <a:r>
              <a:rPr lang="en-US" altLang="en-US" b="1">
                <a:sym typeface="Symbol" charset="2"/>
              </a:rPr>
              <a:t>A</a:t>
            </a:r>
            <a:r>
              <a:rPr lang="en-US" altLang="en-US">
                <a:sym typeface="Symbol" charset="2"/>
              </a:rPr>
              <a:t> = </a:t>
            </a:r>
            <a:r>
              <a:rPr lang="en-US" altLang="en-US" b="1">
                <a:sym typeface="Symbol" charset="2"/>
              </a:rPr>
              <a:t>U</a:t>
            </a:r>
            <a:r>
              <a:rPr lang="en-US" altLang="en-US" sz="1300" b="1">
                <a:sym typeface="Symbol" charset="2"/>
              </a:rPr>
              <a:t> </a:t>
            </a:r>
            <a:r>
              <a:rPr lang="en-US" altLang="en-US" b="1">
                <a:sym typeface="Symbol" charset="2"/>
              </a:rPr>
              <a:t>W</a:t>
            </a:r>
            <a:r>
              <a:rPr lang="en-US" altLang="en-US" sz="1300" b="1">
                <a:sym typeface="Symbol" charset="2"/>
              </a:rPr>
              <a:t> </a:t>
            </a:r>
            <a:r>
              <a:rPr lang="en-US" altLang="en-US" b="1">
                <a:sym typeface="Symbol" charset="2"/>
              </a:rPr>
              <a:t>V</a:t>
            </a:r>
            <a:r>
              <a:rPr lang="en-US" altLang="en-US" baseline="30000">
                <a:sym typeface="Symbol" charset="2"/>
              </a:rPr>
              <a:t>T</a:t>
            </a:r>
            <a:endParaRPr lang="en-US" altLang="en-US" b="1">
              <a:sym typeface="Symbol" charset="2"/>
            </a:endParaRPr>
          </a:p>
          <a:p>
            <a:pPr lvl="1" indent="1146175">
              <a:buNone/>
            </a:pPr>
            <a:r>
              <a:rPr lang="en-US" altLang="en-US" b="1"/>
              <a:t>U</a:t>
            </a:r>
            <a:r>
              <a:rPr lang="en-US" altLang="en-US"/>
              <a:t> is </a:t>
            </a:r>
            <a:r>
              <a:rPr lang="en-US" altLang="en-US" i="1"/>
              <a:t>m</a:t>
            </a:r>
            <a:r>
              <a:rPr lang="en-US" altLang="en-US">
                <a:sym typeface="Symbol" charset="2"/>
              </a:rPr>
              <a:t></a:t>
            </a:r>
            <a:r>
              <a:rPr lang="en-US" altLang="en-US" i="1">
                <a:sym typeface="Symbol" charset="2"/>
              </a:rPr>
              <a:t>n</a:t>
            </a:r>
            <a:r>
              <a:rPr lang="en-US" altLang="en-US">
                <a:sym typeface="Symbol" charset="2"/>
              </a:rPr>
              <a:t> and orthonormal</a:t>
            </a:r>
          </a:p>
          <a:p>
            <a:pPr lvl="1" indent="1146175">
              <a:buNone/>
            </a:pPr>
            <a:r>
              <a:rPr lang="en-US" altLang="en-US" b="1">
                <a:sym typeface="Symbol" charset="2"/>
              </a:rPr>
              <a:t>W</a:t>
            </a:r>
            <a:r>
              <a:rPr lang="en-US" altLang="en-US">
                <a:sym typeface="Symbol" charset="2"/>
              </a:rPr>
              <a:t> is </a:t>
            </a:r>
            <a:r>
              <a:rPr lang="en-US" altLang="en-US" i="1"/>
              <a:t>n</a:t>
            </a:r>
            <a:r>
              <a:rPr lang="en-US" altLang="en-US">
                <a:sym typeface="Symbol" charset="2"/>
              </a:rPr>
              <a:t></a:t>
            </a:r>
            <a:r>
              <a:rPr lang="en-US" altLang="en-US" i="1">
                <a:sym typeface="Symbol" charset="2"/>
              </a:rPr>
              <a:t>n</a:t>
            </a:r>
            <a:r>
              <a:rPr lang="en-US" altLang="en-US">
                <a:sym typeface="Symbol" charset="2"/>
              </a:rPr>
              <a:t> and diagonal</a:t>
            </a:r>
          </a:p>
          <a:p>
            <a:pPr lvl="1" indent="1146175">
              <a:buNone/>
            </a:pPr>
            <a:r>
              <a:rPr lang="en-US" altLang="en-US" b="1">
                <a:sym typeface="Symbol" charset="2"/>
              </a:rPr>
              <a:t>V </a:t>
            </a:r>
            <a:r>
              <a:rPr lang="en-US" altLang="en-US">
                <a:sym typeface="Symbol" charset="2"/>
              </a:rPr>
              <a:t> is </a:t>
            </a:r>
            <a:r>
              <a:rPr lang="en-US" altLang="en-US" i="1"/>
              <a:t>n</a:t>
            </a:r>
            <a:r>
              <a:rPr lang="en-US" altLang="en-US">
                <a:sym typeface="Symbol" charset="2"/>
              </a:rPr>
              <a:t></a:t>
            </a:r>
            <a:r>
              <a:rPr lang="en-US" altLang="en-US" i="1">
                <a:sym typeface="Symbol" charset="2"/>
              </a:rPr>
              <a:t>n</a:t>
            </a:r>
            <a:r>
              <a:rPr lang="en-US" altLang="en-US">
                <a:sym typeface="Symbol" charset="2"/>
              </a:rPr>
              <a:t> and orthonormal</a:t>
            </a:r>
          </a:p>
        </p:txBody>
      </p:sp>
    </p:spTree>
    <p:extLst>
      <p:ext uri="{BB962C8B-B14F-4D97-AF65-F5344CB8AC3E}">
        <p14:creationId xmlns:p14="http://schemas.microsoft.com/office/powerpoint/2010/main" val="8494514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SzPts val="3000"/>
            </a:pPr>
            <a:r>
              <a:rPr lang="en-US" sz="3733"/>
              <a:t>There is an encoder and a decoder.</a:t>
            </a:r>
            <a:endParaRPr/>
          </a:p>
        </p:txBody>
      </p:sp>
      <p:pic>
        <p:nvPicPr>
          <p:cNvPr id="740" name="Google Shape;740;p51" descr="http://jalammar.github.io/images/t/the_transformer_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600" y="1771282"/>
            <a:ext cx="3277773" cy="85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1" descr="http://jalammar.github.io/images/t/The_transformer_encoders_decoder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34926" y="1771281"/>
            <a:ext cx="7166612" cy="4493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887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5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SzPts val="3000"/>
            </a:pPr>
            <a:r>
              <a:rPr lang="en-US" sz="3733"/>
              <a:t>There are several encoder and decoder layers.</a:t>
            </a:r>
            <a:endParaRPr/>
          </a:p>
        </p:txBody>
      </p:sp>
      <p:pic>
        <p:nvPicPr>
          <p:cNvPr id="747" name="Google Shape;747;p52" descr="http://jalammar.github.io/images/t/the_transformer_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600" y="1771282"/>
            <a:ext cx="3277773" cy="85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52" descr="http://jalammar.github.io/images/t/The_transformer_encoders_decoder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5602" y="2626576"/>
            <a:ext cx="3277773" cy="2055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2" descr="http://jalammar.github.io/images/t/The_transformer_encoder_decoder_stack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23361" y="1771282"/>
            <a:ext cx="7296441" cy="4750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91521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SzPts val="3000"/>
            </a:pPr>
            <a:r>
              <a:rPr lang="en-US" sz="3733"/>
              <a:t>Each encoder / decoder layer has a self-attention layer and a ff.</a:t>
            </a:r>
            <a:endParaRPr/>
          </a:p>
        </p:txBody>
      </p:sp>
      <p:pic>
        <p:nvPicPr>
          <p:cNvPr id="755" name="Google Shape;755;p53" descr="http://jalammar.github.io/images/t/the_transformer_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600" y="1771282"/>
            <a:ext cx="3277773" cy="85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53" descr="http://jalammar.github.io/images/t/The_transformer_encoders_decoder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5602" y="2626576"/>
            <a:ext cx="3277773" cy="2055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53" descr="http://jalammar.github.io/images/t/The_transformer_encoder_decoder_stack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5602" y="4665748"/>
            <a:ext cx="3277773" cy="2134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53" descr="http://jalammar.github.io/images/t/Transformer_decoder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54437" y="2626576"/>
            <a:ext cx="8637563" cy="27416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22754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SzPts val="3000"/>
            </a:pPr>
            <a:r>
              <a:rPr lang="en-US" sz="3733"/>
              <a:t>Transformers use the self-attention in the encoder and decoder to learn better context-sensitive representations of the inputs.</a:t>
            </a:r>
            <a:endParaRPr/>
          </a:p>
        </p:txBody>
      </p:sp>
      <p:pic>
        <p:nvPicPr>
          <p:cNvPr id="764" name="Google Shape;764;p54" descr="http://jalammar.github.io/images/t/transformer_self-attention_visualiza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5599" y="2190616"/>
            <a:ext cx="4514645" cy="4266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44769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SzPts val="3000"/>
            </a:pPr>
            <a:r>
              <a:rPr lang="en-US" sz="3733"/>
              <a:t>Transformers use the self-attention in the encoder and decoder to learn better context-sensitive representations of the inputs.</a:t>
            </a:r>
            <a:endParaRPr/>
          </a:p>
        </p:txBody>
      </p:sp>
      <p:pic>
        <p:nvPicPr>
          <p:cNvPr id="770" name="Google Shape;77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7863" y="2190616"/>
            <a:ext cx="4824539" cy="426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55" descr="http://jalammar.github.io/images/t/transformer_self-attention_visualiza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5599" y="2190616"/>
            <a:ext cx="4514645" cy="4266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75215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8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BERT is ImageNet for language</a:t>
            </a:r>
            <a:endParaRPr/>
          </a:p>
        </p:txBody>
      </p:sp>
      <p:pic>
        <p:nvPicPr>
          <p:cNvPr id="997" name="Google Shape;99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560167"/>
            <a:ext cx="11785600" cy="4380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1790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9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BERT is ImageNet for language</a:t>
            </a:r>
            <a:endParaRPr/>
          </a:p>
        </p:txBody>
      </p:sp>
      <p:pic>
        <p:nvPicPr>
          <p:cNvPr id="1003" name="Google Shape;100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133" y="1431634"/>
            <a:ext cx="9247728" cy="5094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1462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9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BERT's architecture is just a transformer's encoder stack.</a:t>
            </a:r>
            <a:endParaRPr/>
          </a:p>
        </p:txBody>
      </p:sp>
      <p:pic>
        <p:nvPicPr>
          <p:cNvPr id="1009" name="Google Shape;100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1560167"/>
            <a:ext cx="11785599" cy="49298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7543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9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BERT is trained just like a skip-gram model.</a:t>
            </a:r>
            <a:endParaRPr/>
          </a:p>
        </p:txBody>
      </p:sp>
      <p:pic>
        <p:nvPicPr>
          <p:cNvPr id="1015" name="Google Shape;101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951" y="1495901"/>
            <a:ext cx="7754096" cy="5094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71921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308E27-E065-8349-88F9-75C8501EC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DE589C-F1AB-2A49-A176-38B548B28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5935" y="43798"/>
            <a:ext cx="6882714" cy="677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32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3742</Words>
  <Application>Microsoft Office PowerPoint</Application>
  <PresentationFormat>Widescreen</PresentationFormat>
  <Paragraphs>1483</Paragraphs>
  <Slides>105</Slides>
  <Notes>37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4" baseType="lpstr">
      <vt:lpstr>Arial</vt:lpstr>
      <vt:lpstr>Average</vt:lpstr>
      <vt:lpstr>Calibri</vt:lpstr>
      <vt:lpstr>Calibri Light</vt:lpstr>
      <vt:lpstr>Cambria Math</vt:lpstr>
      <vt:lpstr>Times</vt:lpstr>
      <vt:lpstr>Wingdings</vt:lpstr>
      <vt:lpstr>Office Theme</vt:lpstr>
      <vt:lpstr>Equation</vt:lpstr>
      <vt:lpstr>Representation of “Meaning” in Text</vt:lpstr>
      <vt:lpstr>Outline</vt:lpstr>
      <vt:lpstr>NLP Tasks</vt:lpstr>
      <vt:lpstr>Vectors in NLP</vt:lpstr>
      <vt:lpstr>Role of Deep Learning in NLP</vt:lpstr>
      <vt:lpstr>Role of Deep Learning in NLP</vt:lpstr>
      <vt:lpstr>PowerPoint Presentation</vt:lpstr>
      <vt:lpstr>Singular Value Decomposition</vt:lpstr>
      <vt:lpstr>Singular Value Decomposition (SVD)</vt:lpstr>
      <vt:lpstr>SVD</vt:lpstr>
      <vt:lpstr>SVD</vt:lpstr>
      <vt:lpstr>Applications of Word Vectors</vt:lpstr>
      <vt:lpstr>Applications of Word Vectors</vt:lpstr>
      <vt:lpstr>Applications of Word Vectors</vt:lpstr>
      <vt:lpstr>Applications of Word Vectors</vt:lpstr>
      <vt:lpstr>Represent the meaning of word Word2vec</vt:lpstr>
      <vt:lpstr>Word2vec – Continuous Bag of Word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interesting results</vt:lpstr>
      <vt:lpstr>Word analogies</vt:lpstr>
      <vt:lpstr>Encoding meaning in vector differences [Pennington, Socher, and Manning, EMNLP 2014]</vt:lpstr>
      <vt:lpstr>Encoding meaning in vector differences [Pennington et al., EMNLP 2014]</vt:lpstr>
      <vt:lpstr>GloVe: A new model for learning  word representations [Pennington et al., EMNLP 2014]</vt:lpstr>
      <vt:lpstr>Named Entity Recognition Performance</vt:lpstr>
      <vt:lpstr>The GloVe Model</vt:lpstr>
      <vt:lpstr>Now what?</vt:lpstr>
      <vt:lpstr>Language Modelling Problem</vt:lpstr>
      <vt:lpstr>N-Gram Language Model</vt:lpstr>
      <vt:lpstr>Neural Network Language Models (NNLMs)</vt:lpstr>
      <vt:lpstr>Neural Network Language Model</vt:lpstr>
      <vt:lpstr>Limitation of Neural Network Language Model</vt:lpstr>
      <vt:lpstr>Recurrent Neural Network Language Model</vt:lpstr>
      <vt:lpstr>Recurrent Neural Network</vt:lpstr>
      <vt:lpstr>How does RNN reduce complexity?</vt:lpstr>
      <vt:lpstr>PowerPoint Presentation</vt:lpstr>
      <vt:lpstr>PowerPoint Presentation</vt:lpstr>
      <vt:lpstr>Naïve RNN</vt:lpstr>
      <vt:lpstr>Limitation of RNN Language Model</vt:lpstr>
      <vt:lpstr>Problems with naive RNN</vt:lpstr>
      <vt:lpstr>RNN has been a natural choice</vt:lpstr>
      <vt:lpstr>RNN basic architecture</vt:lpstr>
      <vt:lpstr>RNN basic architecture</vt:lpstr>
      <vt:lpstr>RNN basic architecture</vt:lpstr>
      <vt:lpstr>RNN basic architecture</vt:lpstr>
      <vt:lpstr>RNN basic architecture</vt:lpstr>
      <vt:lpstr>Lets design some Recurrent  networks</vt:lpstr>
      <vt:lpstr>Lets design some Recurrent  networks</vt:lpstr>
      <vt:lpstr>Lets design some Recurrent  networks</vt:lpstr>
      <vt:lpstr>Longer dependencies required</vt:lpstr>
      <vt:lpstr> </vt:lpstr>
      <vt:lpstr> </vt:lpstr>
      <vt:lpstr> </vt:lpstr>
      <vt:lpstr>PowerPoint Presentation</vt:lpstr>
      <vt:lpstr> </vt:lpstr>
      <vt:lpstr>Naïve RNN vs LSTM</vt:lpstr>
      <vt:lpstr>PowerPoint Presentation</vt:lpstr>
      <vt:lpstr>PowerPoint Presentation</vt:lpstr>
      <vt:lpstr>PowerPoint Presentation</vt:lpstr>
      <vt:lpstr>LSTM information flow</vt:lpstr>
      <vt:lpstr>GRU – gated recurrent unit  (more compression)</vt:lpstr>
      <vt:lpstr>PowerPoint Presentation</vt:lpstr>
      <vt:lpstr>ELMo: Embeddings from Language Models Pre-trained biLSTM for contextual embedding</vt:lpstr>
      <vt:lpstr>Context-based disambiguation is hard.</vt:lpstr>
      <vt:lpstr>ELMo's biLSTM is pretrained on a language model.</vt:lpstr>
      <vt:lpstr>ELMo's embedding of a word given the sentence is the concatenation of its biLSTM's hidden states for the word.</vt:lpstr>
      <vt:lpstr>ELMo: biLSTM for neural word embeddings</vt:lpstr>
      <vt:lpstr>ELMo on Sentence level tasks</vt:lpstr>
      <vt:lpstr>Something else?!</vt:lpstr>
      <vt:lpstr> Soft Attention for Translation</vt:lpstr>
      <vt:lpstr> Soft Attention for Translation</vt:lpstr>
      <vt:lpstr> Soft Attention for Translation</vt:lpstr>
      <vt:lpstr> Soft Attention for Translation</vt:lpstr>
      <vt:lpstr> Soft Attention for Translation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Jointly Learning to Align and Translate</vt:lpstr>
      <vt:lpstr>BERT: Bidirectional Encoder Representations from Transformers Pre-trained transformer encoder for sentence embedding</vt:lpstr>
      <vt:lpstr>What is a transformer?</vt:lpstr>
      <vt:lpstr>The overall architecture</vt:lpstr>
      <vt:lpstr>Let’s blow up a transformer bit-by-bit.</vt:lpstr>
      <vt:lpstr>There is an encoder and a decoder.</vt:lpstr>
      <vt:lpstr>There are several encoder and decoder layers.</vt:lpstr>
      <vt:lpstr>Each encoder / decoder layer has a self-attention layer and a ff.</vt:lpstr>
      <vt:lpstr>Transformers use the self-attention in the encoder and decoder to learn better context-sensitive representations of the inputs.</vt:lpstr>
      <vt:lpstr>Transformers use the self-attention in the encoder and decoder to learn better context-sensitive representations of the inputs.</vt:lpstr>
      <vt:lpstr>BERT is ImageNet for language</vt:lpstr>
      <vt:lpstr>BERT is ImageNet for language</vt:lpstr>
      <vt:lpstr>BERT's architecture is just a transformer's encoder stack.</vt:lpstr>
      <vt:lpstr>BERT is trained just like a skip-gram model.</vt:lpstr>
      <vt:lpstr>PowerPoint Presentation</vt:lpstr>
      <vt:lpstr>BERT on SQuAD</vt:lpstr>
      <vt:lpstr>OpenAI's transformer Pre-trained transformer decoder for language modeling</vt:lpstr>
      <vt:lpstr>The original OpenAI transformer is just a decoder stack trained on language modeling (unsupervised). </vt:lpstr>
      <vt:lpstr>As with BERT, you can use the pretrained model for any task.</vt:lpstr>
      <vt:lpstr>Different tasks use the OpenAI transformer in different ways.</vt:lpstr>
      <vt:lpstr>“You can’t cram the meaning of a whole %&amp;!$# sentence into a single $&amp;!#* vector!” -- Ray Mooney, Association for Computational Linguistics (ACL) 2014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Representation of “Meaning” in Text</dc:title>
  <dc:creator>Manish Shrivastava</dc:creator>
  <cp:lastModifiedBy>Manish Shrivastava</cp:lastModifiedBy>
  <cp:revision>8</cp:revision>
  <dcterms:created xsi:type="dcterms:W3CDTF">2019-05-11T06:24:34Z</dcterms:created>
  <dcterms:modified xsi:type="dcterms:W3CDTF">2023-04-02T11:15:40Z</dcterms:modified>
</cp:coreProperties>
</file>